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68" r:id="rId6"/>
    <p:sldId id="271" r:id="rId7"/>
    <p:sldId id="269" r:id="rId8"/>
    <p:sldId id="266" r:id="rId9"/>
    <p:sldId id="272" r:id="rId10"/>
    <p:sldId id="274" r:id="rId11"/>
    <p:sldId id="273" r:id="rId12"/>
    <p:sldId id="270" r:id="rId13"/>
    <p:sldId id="275" r:id="rId14"/>
    <p:sldId id="262"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67463" autoAdjust="0"/>
  </p:normalViewPr>
  <p:slideViewPr>
    <p:cSldViewPr snapToGrid="0">
      <p:cViewPr varScale="1">
        <p:scale>
          <a:sx n="74" d="100"/>
          <a:sy n="74" d="100"/>
        </p:scale>
        <p:origin x="54" y="34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A2F2B-59AA-42DF-837E-9CA757F2E42C}" type="doc">
      <dgm:prSet loTypeId="urn:microsoft.com/office/officeart/2008/layout/AlternatingHexagons" loCatId="list" qsTypeId="urn:microsoft.com/office/officeart/2005/8/quickstyle/simple1" qsCatId="simple" csTypeId="urn:microsoft.com/office/officeart/2005/8/colors/accent6_5" csCatId="accent6" phldr="1"/>
      <dgm:spPr/>
      <dgm:t>
        <a:bodyPr/>
        <a:lstStyle/>
        <a:p>
          <a:endParaRPr lang="en-US"/>
        </a:p>
      </dgm:t>
    </dgm:pt>
    <dgm:pt modelId="{C51EB9B9-7336-46AB-A493-CD8062DBA774}">
      <dgm:prSet phldrT="[Text]" custT="1"/>
      <dgm:spPr/>
      <dgm:t>
        <a:bodyPr/>
        <a:lstStyle/>
        <a:p>
          <a:r>
            <a:rPr lang="en-US" sz="1900" dirty="0"/>
            <a:t>Shopping: Shopping </a:t>
          </a:r>
          <a:r>
            <a:rPr lang="en-US" sz="1800" dirty="0"/>
            <a:t>malls</a:t>
          </a:r>
          <a:endParaRPr lang="en-US" sz="1900" dirty="0"/>
        </a:p>
      </dgm:t>
    </dgm:pt>
    <dgm:pt modelId="{62DF89C4-E058-453A-AD1F-9BDBAB5204AB}" type="parTrans" cxnId="{D8874600-BA4A-4A11-A448-6F51CB8A9CF7}">
      <dgm:prSet/>
      <dgm:spPr/>
      <dgm:t>
        <a:bodyPr/>
        <a:lstStyle/>
        <a:p>
          <a:endParaRPr lang="en-US"/>
        </a:p>
      </dgm:t>
    </dgm:pt>
    <dgm:pt modelId="{8810E4E3-2827-46CB-A95F-FF3FF68913C8}" type="sibTrans" cxnId="{D8874600-BA4A-4A11-A448-6F51CB8A9CF7}">
      <dgm:prSet/>
      <dgm:spPr/>
      <dgm:t>
        <a:bodyPr/>
        <a:lstStyle/>
        <a:p>
          <a:r>
            <a:rPr lang="en-US" dirty="0"/>
            <a:t>Competition: Chinese restaurants</a:t>
          </a:r>
        </a:p>
      </dgm:t>
    </dgm:pt>
    <dgm:pt modelId="{82F3F6C1-6BCC-4619-9312-E4B65EA61F15}">
      <dgm:prSet phldrT="[Text]" custT="1"/>
      <dgm:spPr/>
      <dgm:t>
        <a:bodyPr/>
        <a:lstStyle/>
        <a:p>
          <a:r>
            <a:rPr lang="en-US" sz="1800" dirty="0"/>
            <a:t>Large customer flow: plus score</a:t>
          </a:r>
        </a:p>
      </dgm:t>
    </dgm:pt>
    <dgm:pt modelId="{67C28E20-40E7-4795-874B-94925337AA8B}" type="parTrans" cxnId="{D552E0FC-295D-4361-A957-FB20CF86561C}">
      <dgm:prSet/>
      <dgm:spPr/>
      <dgm:t>
        <a:bodyPr/>
        <a:lstStyle/>
        <a:p>
          <a:endParaRPr lang="en-US"/>
        </a:p>
      </dgm:t>
    </dgm:pt>
    <dgm:pt modelId="{5199DD82-8871-4986-8697-E2F1E30D14C2}" type="sibTrans" cxnId="{D552E0FC-295D-4361-A957-FB20CF86561C}">
      <dgm:prSet/>
      <dgm:spPr/>
      <dgm:t>
        <a:bodyPr/>
        <a:lstStyle/>
        <a:p>
          <a:endParaRPr lang="en-US"/>
        </a:p>
      </dgm:t>
    </dgm:pt>
    <dgm:pt modelId="{EEEC023E-CAA6-4D2C-84AA-44A9B6E864C8}">
      <dgm:prSet phldrT="[Text]" custT="1"/>
      <dgm:spPr/>
      <dgm:t>
        <a:bodyPr/>
        <a:lstStyle/>
        <a:p>
          <a:pPr algn="ctr"/>
          <a:r>
            <a:rPr lang="en-US" sz="1800" dirty="0"/>
            <a:t>Eating: Restaurants</a:t>
          </a:r>
        </a:p>
      </dgm:t>
    </dgm:pt>
    <dgm:pt modelId="{432E06B3-166D-4076-ADCE-5E3486D78F8F}" type="parTrans" cxnId="{F31667A2-280E-4D41-A30F-1FB13730A5B5}">
      <dgm:prSet/>
      <dgm:spPr/>
      <dgm:t>
        <a:bodyPr/>
        <a:lstStyle/>
        <a:p>
          <a:endParaRPr lang="en-US"/>
        </a:p>
      </dgm:t>
    </dgm:pt>
    <dgm:pt modelId="{159BA3A6-45F7-4971-A4A4-08CBA2AE6FA8}" type="sibTrans" cxnId="{F31667A2-280E-4D41-A30F-1FB13730A5B5}">
      <dgm:prSet custT="1"/>
      <dgm:spPr/>
      <dgm:t>
        <a:bodyPr/>
        <a:lstStyle/>
        <a:p>
          <a:r>
            <a:rPr lang="en-US" sz="1800" dirty="0"/>
            <a:t>Education: Universities</a:t>
          </a:r>
        </a:p>
      </dgm:t>
    </dgm:pt>
    <dgm:pt modelId="{2EF923F7-3144-4D18-A1EA-3665F58C3790}">
      <dgm:prSet phldrT="[Text]" custT="1"/>
      <dgm:spPr/>
      <dgm:t>
        <a:bodyPr/>
        <a:lstStyle/>
        <a:p>
          <a:r>
            <a:rPr lang="en-US" sz="1800" dirty="0"/>
            <a:t>Entertainment: Theaters</a:t>
          </a:r>
        </a:p>
      </dgm:t>
    </dgm:pt>
    <dgm:pt modelId="{D5B868F2-A815-47B6-8BDD-DF3EB64ED1C4}" type="parTrans" cxnId="{67F2C431-7B87-4870-A8A4-913DA287D7DC}">
      <dgm:prSet/>
      <dgm:spPr/>
      <dgm:t>
        <a:bodyPr/>
        <a:lstStyle/>
        <a:p>
          <a:endParaRPr lang="en-US"/>
        </a:p>
      </dgm:t>
    </dgm:pt>
    <dgm:pt modelId="{9C351022-406E-4097-841B-83DD709D7412}" type="sibTrans" cxnId="{67F2C431-7B87-4870-A8A4-913DA287D7DC}">
      <dgm:prSet custT="1"/>
      <dgm:spPr/>
      <dgm:t>
        <a:bodyPr/>
        <a:lstStyle/>
        <a:p>
          <a:r>
            <a:rPr lang="en-US" sz="1900" dirty="0"/>
            <a:t>Travel: Museums, Parks</a:t>
          </a:r>
        </a:p>
      </dgm:t>
    </dgm:pt>
    <dgm:pt modelId="{DAA822F7-03A0-42CF-8093-2FD17345F347}" type="pres">
      <dgm:prSet presAssocID="{847A2F2B-59AA-42DF-837E-9CA757F2E42C}" presName="Name0" presStyleCnt="0">
        <dgm:presLayoutVars>
          <dgm:chMax/>
          <dgm:chPref/>
          <dgm:dir/>
          <dgm:animLvl val="lvl"/>
        </dgm:presLayoutVars>
      </dgm:prSet>
      <dgm:spPr/>
    </dgm:pt>
    <dgm:pt modelId="{F3DE8E67-0C4B-4AB9-8FB6-E29FC36D948E}" type="pres">
      <dgm:prSet presAssocID="{C51EB9B9-7336-46AB-A493-CD8062DBA774}" presName="composite" presStyleCnt="0"/>
      <dgm:spPr/>
    </dgm:pt>
    <dgm:pt modelId="{55FCF127-0671-4919-8690-F3626BFC027A}" type="pres">
      <dgm:prSet presAssocID="{C51EB9B9-7336-46AB-A493-CD8062DBA774}" presName="Parent1" presStyleLbl="node1" presStyleIdx="0" presStyleCnt="6">
        <dgm:presLayoutVars>
          <dgm:chMax val="1"/>
          <dgm:chPref val="1"/>
          <dgm:bulletEnabled val="1"/>
        </dgm:presLayoutVars>
      </dgm:prSet>
      <dgm:spPr/>
    </dgm:pt>
    <dgm:pt modelId="{6A33BD2C-2CAD-487D-A081-EEC711B5BE84}" type="pres">
      <dgm:prSet presAssocID="{C51EB9B9-7336-46AB-A493-CD8062DBA774}" presName="Childtext1" presStyleLbl="revTx" presStyleIdx="0" presStyleCnt="3" custScaleX="75037" custScaleY="85678" custLinFactY="100000" custLinFactNeighborX="-3629" custLinFactNeighborY="170959">
        <dgm:presLayoutVars>
          <dgm:chMax val="0"/>
          <dgm:chPref val="0"/>
          <dgm:bulletEnabled val="1"/>
        </dgm:presLayoutVars>
      </dgm:prSet>
      <dgm:spPr/>
    </dgm:pt>
    <dgm:pt modelId="{ABAD2DE2-1CC4-45AF-83C1-401D14A9F9C7}" type="pres">
      <dgm:prSet presAssocID="{C51EB9B9-7336-46AB-A493-CD8062DBA774}" presName="BalanceSpacing" presStyleCnt="0"/>
      <dgm:spPr/>
    </dgm:pt>
    <dgm:pt modelId="{61D7ED72-92DA-4A10-9CC0-6B2F98779B42}" type="pres">
      <dgm:prSet presAssocID="{C51EB9B9-7336-46AB-A493-CD8062DBA774}" presName="BalanceSpacing1" presStyleCnt="0"/>
      <dgm:spPr/>
    </dgm:pt>
    <dgm:pt modelId="{DCFAD328-1655-4A06-9E98-EFDB94E8BFFF}" type="pres">
      <dgm:prSet presAssocID="{8810E4E3-2827-46CB-A95F-FF3FF68913C8}" presName="Accent1Text" presStyleLbl="node1" presStyleIdx="1" presStyleCnt="6" custLinFactNeighborX="-86877" custLinFactNeighborY="3256"/>
      <dgm:spPr/>
    </dgm:pt>
    <dgm:pt modelId="{7C835C10-4D6C-4683-9B21-9A7A994E1913}" type="pres">
      <dgm:prSet presAssocID="{8810E4E3-2827-46CB-A95F-FF3FF68913C8}" presName="spaceBetweenRectangles" presStyleCnt="0"/>
      <dgm:spPr/>
    </dgm:pt>
    <dgm:pt modelId="{BDFF9079-3916-4DDB-974C-19B2093EDF06}" type="pres">
      <dgm:prSet presAssocID="{EEEC023E-CAA6-4D2C-84AA-44A9B6E864C8}" presName="composite" presStyleCnt="0"/>
      <dgm:spPr/>
    </dgm:pt>
    <dgm:pt modelId="{D835EA17-062B-42A3-A724-25BF2568F39F}" type="pres">
      <dgm:prSet presAssocID="{EEEC023E-CAA6-4D2C-84AA-44A9B6E864C8}" presName="Parent1" presStyleLbl="node1" presStyleIdx="2" presStyleCnt="6">
        <dgm:presLayoutVars>
          <dgm:chMax val="1"/>
          <dgm:chPref val="1"/>
          <dgm:bulletEnabled val="1"/>
        </dgm:presLayoutVars>
      </dgm:prSet>
      <dgm:spPr/>
    </dgm:pt>
    <dgm:pt modelId="{B7595DBB-0486-4B4A-9130-7A6286CDA263}" type="pres">
      <dgm:prSet presAssocID="{EEEC023E-CAA6-4D2C-84AA-44A9B6E864C8}" presName="Childtext1" presStyleLbl="revTx" presStyleIdx="1" presStyleCnt="3">
        <dgm:presLayoutVars>
          <dgm:chMax val="0"/>
          <dgm:chPref val="0"/>
          <dgm:bulletEnabled val="1"/>
        </dgm:presLayoutVars>
      </dgm:prSet>
      <dgm:spPr/>
    </dgm:pt>
    <dgm:pt modelId="{45B25C53-1F66-4682-A60F-B43890AFC376}" type="pres">
      <dgm:prSet presAssocID="{EEEC023E-CAA6-4D2C-84AA-44A9B6E864C8}" presName="BalanceSpacing" presStyleCnt="0"/>
      <dgm:spPr/>
    </dgm:pt>
    <dgm:pt modelId="{1E8E6F51-E239-4732-9014-FD9FD4A77053}" type="pres">
      <dgm:prSet presAssocID="{EEEC023E-CAA6-4D2C-84AA-44A9B6E864C8}" presName="BalanceSpacing1" presStyleCnt="0"/>
      <dgm:spPr/>
    </dgm:pt>
    <dgm:pt modelId="{CF4405DA-26D5-4D77-80AA-40F5A98FEF13}" type="pres">
      <dgm:prSet presAssocID="{159BA3A6-45F7-4971-A4A4-08CBA2AE6FA8}" presName="Accent1Text" presStyleLbl="node1" presStyleIdx="3" presStyleCnt="6"/>
      <dgm:spPr/>
    </dgm:pt>
    <dgm:pt modelId="{EE4A54E1-C1CA-4482-B628-A56213145984}" type="pres">
      <dgm:prSet presAssocID="{159BA3A6-45F7-4971-A4A4-08CBA2AE6FA8}" presName="spaceBetweenRectangles" presStyleCnt="0"/>
      <dgm:spPr/>
    </dgm:pt>
    <dgm:pt modelId="{E9E7159B-71B7-412F-A681-7F8AAA4FF21C}" type="pres">
      <dgm:prSet presAssocID="{2EF923F7-3144-4D18-A1EA-3665F58C3790}" presName="composite" presStyleCnt="0"/>
      <dgm:spPr/>
    </dgm:pt>
    <dgm:pt modelId="{EC0F8886-9C03-4FC7-AACD-9B7AD323C1AB}" type="pres">
      <dgm:prSet presAssocID="{2EF923F7-3144-4D18-A1EA-3665F58C3790}" presName="Parent1" presStyleLbl="node1" presStyleIdx="4" presStyleCnt="6">
        <dgm:presLayoutVars>
          <dgm:chMax val="1"/>
          <dgm:chPref val="1"/>
          <dgm:bulletEnabled val="1"/>
        </dgm:presLayoutVars>
      </dgm:prSet>
      <dgm:spPr/>
    </dgm:pt>
    <dgm:pt modelId="{8D407980-4DDE-4A9B-A223-C5CB46A4C357}" type="pres">
      <dgm:prSet presAssocID="{2EF923F7-3144-4D18-A1EA-3665F58C3790}" presName="Childtext1" presStyleLbl="revTx" presStyleIdx="2" presStyleCnt="3">
        <dgm:presLayoutVars>
          <dgm:chMax val="0"/>
          <dgm:chPref val="0"/>
          <dgm:bulletEnabled val="1"/>
        </dgm:presLayoutVars>
      </dgm:prSet>
      <dgm:spPr/>
    </dgm:pt>
    <dgm:pt modelId="{63924063-1201-4EA6-8D8E-21B42346C6C4}" type="pres">
      <dgm:prSet presAssocID="{2EF923F7-3144-4D18-A1EA-3665F58C3790}" presName="BalanceSpacing" presStyleCnt="0"/>
      <dgm:spPr/>
    </dgm:pt>
    <dgm:pt modelId="{DC58B9E5-0324-4317-9F89-AD844E545755}" type="pres">
      <dgm:prSet presAssocID="{2EF923F7-3144-4D18-A1EA-3665F58C3790}" presName="BalanceSpacing1" presStyleCnt="0"/>
      <dgm:spPr/>
    </dgm:pt>
    <dgm:pt modelId="{81FD9292-1FEE-4901-AC1E-3D99A2A17851}" type="pres">
      <dgm:prSet presAssocID="{9C351022-406E-4097-841B-83DD709D7412}" presName="Accent1Text" presStyleLbl="node1" presStyleIdx="5" presStyleCnt="6" custLinFactNeighborX="1474" custLinFactNeighborY="1531"/>
      <dgm:spPr/>
    </dgm:pt>
  </dgm:ptLst>
  <dgm:cxnLst>
    <dgm:cxn modelId="{D8874600-BA4A-4A11-A448-6F51CB8A9CF7}" srcId="{847A2F2B-59AA-42DF-837E-9CA757F2E42C}" destId="{C51EB9B9-7336-46AB-A493-CD8062DBA774}" srcOrd="0" destOrd="0" parTransId="{62DF89C4-E058-453A-AD1F-9BDBAB5204AB}" sibTransId="{8810E4E3-2827-46CB-A95F-FF3FF68913C8}"/>
    <dgm:cxn modelId="{67F2C431-7B87-4870-A8A4-913DA287D7DC}" srcId="{847A2F2B-59AA-42DF-837E-9CA757F2E42C}" destId="{2EF923F7-3144-4D18-A1EA-3665F58C3790}" srcOrd="2" destOrd="0" parTransId="{D5B868F2-A815-47B6-8BDD-DF3EB64ED1C4}" sibTransId="{9C351022-406E-4097-841B-83DD709D7412}"/>
    <dgm:cxn modelId="{1B826C61-12A2-4BFF-A869-A97394E6FF3B}" type="presOf" srcId="{159BA3A6-45F7-4971-A4A4-08CBA2AE6FA8}" destId="{CF4405DA-26D5-4D77-80AA-40F5A98FEF13}" srcOrd="0" destOrd="0" presId="urn:microsoft.com/office/officeart/2008/layout/AlternatingHexagons"/>
    <dgm:cxn modelId="{F1AA4F51-18BC-4C4E-BE80-9FB49ACD9633}" type="presOf" srcId="{82F3F6C1-6BCC-4619-9312-E4B65EA61F15}" destId="{6A33BD2C-2CAD-487D-A081-EEC711B5BE84}" srcOrd="0" destOrd="0" presId="urn:microsoft.com/office/officeart/2008/layout/AlternatingHexagons"/>
    <dgm:cxn modelId="{A0C89251-5193-4FCF-855B-53EC947C689B}" type="presOf" srcId="{847A2F2B-59AA-42DF-837E-9CA757F2E42C}" destId="{DAA822F7-03A0-42CF-8093-2FD17345F347}" srcOrd="0" destOrd="0" presId="urn:microsoft.com/office/officeart/2008/layout/AlternatingHexagons"/>
    <dgm:cxn modelId="{B9C20658-89D4-4AED-B50B-7CCD85456F1C}" type="presOf" srcId="{9C351022-406E-4097-841B-83DD709D7412}" destId="{81FD9292-1FEE-4901-AC1E-3D99A2A17851}" srcOrd="0" destOrd="0" presId="urn:microsoft.com/office/officeart/2008/layout/AlternatingHexagons"/>
    <dgm:cxn modelId="{F31667A2-280E-4D41-A30F-1FB13730A5B5}" srcId="{847A2F2B-59AA-42DF-837E-9CA757F2E42C}" destId="{EEEC023E-CAA6-4D2C-84AA-44A9B6E864C8}" srcOrd="1" destOrd="0" parTransId="{432E06B3-166D-4076-ADCE-5E3486D78F8F}" sibTransId="{159BA3A6-45F7-4971-A4A4-08CBA2AE6FA8}"/>
    <dgm:cxn modelId="{E09370B2-7915-4E91-8E06-EE9B362DD78E}" type="presOf" srcId="{C51EB9B9-7336-46AB-A493-CD8062DBA774}" destId="{55FCF127-0671-4919-8690-F3626BFC027A}" srcOrd="0" destOrd="0" presId="urn:microsoft.com/office/officeart/2008/layout/AlternatingHexagons"/>
    <dgm:cxn modelId="{8F0EFDC4-D3E2-4FD7-B86A-01A5ED9DDECE}" type="presOf" srcId="{EEEC023E-CAA6-4D2C-84AA-44A9B6E864C8}" destId="{D835EA17-062B-42A3-A724-25BF2568F39F}" srcOrd="0" destOrd="0" presId="urn:microsoft.com/office/officeart/2008/layout/AlternatingHexagons"/>
    <dgm:cxn modelId="{A0462EE7-CBE1-4129-AEB3-760D72322ACF}" type="presOf" srcId="{8810E4E3-2827-46CB-A95F-FF3FF68913C8}" destId="{DCFAD328-1655-4A06-9E98-EFDB94E8BFFF}" srcOrd="0" destOrd="0" presId="urn:microsoft.com/office/officeart/2008/layout/AlternatingHexagons"/>
    <dgm:cxn modelId="{227D3CEC-7F1F-49D3-B529-86AD577327F0}" type="presOf" srcId="{2EF923F7-3144-4D18-A1EA-3665F58C3790}" destId="{EC0F8886-9C03-4FC7-AACD-9B7AD323C1AB}" srcOrd="0" destOrd="0" presId="urn:microsoft.com/office/officeart/2008/layout/AlternatingHexagons"/>
    <dgm:cxn modelId="{D552E0FC-295D-4361-A957-FB20CF86561C}" srcId="{C51EB9B9-7336-46AB-A493-CD8062DBA774}" destId="{82F3F6C1-6BCC-4619-9312-E4B65EA61F15}" srcOrd="0" destOrd="0" parTransId="{67C28E20-40E7-4795-874B-94925337AA8B}" sibTransId="{5199DD82-8871-4986-8697-E2F1E30D14C2}"/>
    <dgm:cxn modelId="{40D48B0C-A9D0-426F-A024-D0E529C7E128}" type="presParOf" srcId="{DAA822F7-03A0-42CF-8093-2FD17345F347}" destId="{F3DE8E67-0C4B-4AB9-8FB6-E29FC36D948E}" srcOrd="0" destOrd="0" presId="urn:microsoft.com/office/officeart/2008/layout/AlternatingHexagons"/>
    <dgm:cxn modelId="{ACF4AE6E-438E-4F00-978D-9DF4F5C8D416}" type="presParOf" srcId="{F3DE8E67-0C4B-4AB9-8FB6-E29FC36D948E}" destId="{55FCF127-0671-4919-8690-F3626BFC027A}" srcOrd="0" destOrd="0" presId="urn:microsoft.com/office/officeart/2008/layout/AlternatingHexagons"/>
    <dgm:cxn modelId="{C123E865-2873-4AC3-9AA7-CB9F1B80DB7C}" type="presParOf" srcId="{F3DE8E67-0C4B-4AB9-8FB6-E29FC36D948E}" destId="{6A33BD2C-2CAD-487D-A081-EEC711B5BE84}" srcOrd="1" destOrd="0" presId="urn:microsoft.com/office/officeart/2008/layout/AlternatingHexagons"/>
    <dgm:cxn modelId="{ADF1104B-7373-46EB-902D-863C2C8D7154}" type="presParOf" srcId="{F3DE8E67-0C4B-4AB9-8FB6-E29FC36D948E}" destId="{ABAD2DE2-1CC4-45AF-83C1-401D14A9F9C7}" srcOrd="2" destOrd="0" presId="urn:microsoft.com/office/officeart/2008/layout/AlternatingHexagons"/>
    <dgm:cxn modelId="{DFDB7806-CBD7-4ACE-B72F-DA19612D3C2D}" type="presParOf" srcId="{F3DE8E67-0C4B-4AB9-8FB6-E29FC36D948E}" destId="{61D7ED72-92DA-4A10-9CC0-6B2F98779B42}" srcOrd="3" destOrd="0" presId="urn:microsoft.com/office/officeart/2008/layout/AlternatingHexagons"/>
    <dgm:cxn modelId="{E0E40E2D-3D2B-4E23-B562-76DD720C3650}" type="presParOf" srcId="{F3DE8E67-0C4B-4AB9-8FB6-E29FC36D948E}" destId="{DCFAD328-1655-4A06-9E98-EFDB94E8BFFF}" srcOrd="4" destOrd="0" presId="urn:microsoft.com/office/officeart/2008/layout/AlternatingHexagons"/>
    <dgm:cxn modelId="{A1064D48-7731-4E72-9F7C-FB896CAFACE3}" type="presParOf" srcId="{DAA822F7-03A0-42CF-8093-2FD17345F347}" destId="{7C835C10-4D6C-4683-9B21-9A7A994E1913}" srcOrd="1" destOrd="0" presId="urn:microsoft.com/office/officeart/2008/layout/AlternatingHexagons"/>
    <dgm:cxn modelId="{E88FF9B7-C5CA-466B-9A4D-8D50A1918620}" type="presParOf" srcId="{DAA822F7-03A0-42CF-8093-2FD17345F347}" destId="{BDFF9079-3916-4DDB-974C-19B2093EDF06}" srcOrd="2" destOrd="0" presId="urn:microsoft.com/office/officeart/2008/layout/AlternatingHexagons"/>
    <dgm:cxn modelId="{CE96D04C-406D-4A62-A53F-B078945D7C53}" type="presParOf" srcId="{BDFF9079-3916-4DDB-974C-19B2093EDF06}" destId="{D835EA17-062B-42A3-A724-25BF2568F39F}" srcOrd="0" destOrd="0" presId="urn:microsoft.com/office/officeart/2008/layout/AlternatingHexagons"/>
    <dgm:cxn modelId="{56539712-DB98-4BEF-A577-6ED113A745BA}" type="presParOf" srcId="{BDFF9079-3916-4DDB-974C-19B2093EDF06}" destId="{B7595DBB-0486-4B4A-9130-7A6286CDA263}" srcOrd="1" destOrd="0" presId="urn:microsoft.com/office/officeart/2008/layout/AlternatingHexagons"/>
    <dgm:cxn modelId="{4684189C-A7B7-4B2A-9EFE-1D8D64D97F78}" type="presParOf" srcId="{BDFF9079-3916-4DDB-974C-19B2093EDF06}" destId="{45B25C53-1F66-4682-A60F-B43890AFC376}" srcOrd="2" destOrd="0" presId="urn:microsoft.com/office/officeart/2008/layout/AlternatingHexagons"/>
    <dgm:cxn modelId="{00DEAFE9-E878-41F1-8C2C-E4526AC1DC09}" type="presParOf" srcId="{BDFF9079-3916-4DDB-974C-19B2093EDF06}" destId="{1E8E6F51-E239-4732-9014-FD9FD4A77053}" srcOrd="3" destOrd="0" presId="urn:microsoft.com/office/officeart/2008/layout/AlternatingHexagons"/>
    <dgm:cxn modelId="{1155E188-A2CB-46A1-A785-0DCA2EAF594C}" type="presParOf" srcId="{BDFF9079-3916-4DDB-974C-19B2093EDF06}" destId="{CF4405DA-26D5-4D77-80AA-40F5A98FEF13}" srcOrd="4" destOrd="0" presId="urn:microsoft.com/office/officeart/2008/layout/AlternatingHexagons"/>
    <dgm:cxn modelId="{AED5214B-2107-4BF0-B9AF-B03BCB13BF9E}" type="presParOf" srcId="{DAA822F7-03A0-42CF-8093-2FD17345F347}" destId="{EE4A54E1-C1CA-4482-B628-A56213145984}" srcOrd="3" destOrd="0" presId="urn:microsoft.com/office/officeart/2008/layout/AlternatingHexagons"/>
    <dgm:cxn modelId="{F56D9227-16B6-4958-9CA0-A218BD3F9E25}" type="presParOf" srcId="{DAA822F7-03A0-42CF-8093-2FD17345F347}" destId="{E9E7159B-71B7-412F-A681-7F8AAA4FF21C}" srcOrd="4" destOrd="0" presId="urn:microsoft.com/office/officeart/2008/layout/AlternatingHexagons"/>
    <dgm:cxn modelId="{E2D399CE-A33C-4381-8FC8-F5ACCF097DF9}" type="presParOf" srcId="{E9E7159B-71B7-412F-A681-7F8AAA4FF21C}" destId="{EC0F8886-9C03-4FC7-AACD-9B7AD323C1AB}" srcOrd="0" destOrd="0" presId="urn:microsoft.com/office/officeart/2008/layout/AlternatingHexagons"/>
    <dgm:cxn modelId="{5054E68D-5104-4611-B9B1-1CFF66D85A36}" type="presParOf" srcId="{E9E7159B-71B7-412F-A681-7F8AAA4FF21C}" destId="{8D407980-4DDE-4A9B-A223-C5CB46A4C357}" srcOrd="1" destOrd="0" presId="urn:microsoft.com/office/officeart/2008/layout/AlternatingHexagons"/>
    <dgm:cxn modelId="{07E480FD-EC1C-49FA-A0C1-C8C73DA18A6F}" type="presParOf" srcId="{E9E7159B-71B7-412F-A681-7F8AAA4FF21C}" destId="{63924063-1201-4EA6-8D8E-21B42346C6C4}" srcOrd="2" destOrd="0" presId="urn:microsoft.com/office/officeart/2008/layout/AlternatingHexagons"/>
    <dgm:cxn modelId="{E7654021-BFAC-454F-AE98-406EC13260C7}" type="presParOf" srcId="{E9E7159B-71B7-412F-A681-7F8AAA4FF21C}" destId="{DC58B9E5-0324-4317-9F89-AD844E545755}" srcOrd="3" destOrd="0" presId="urn:microsoft.com/office/officeart/2008/layout/AlternatingHexagons"/>
    <dgm:cxn modelId="{2ECE464A-47E5-4374-9098-FC47DF42C2C1}" type="presParOf" srcId="{E9E7159B-71B7-412F-A681-7F8AAA4FF21C}" destId="{81FD9292-1FEE-4901-AC1E-3D99A2A17851}"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CF127-0671-4919-8690-F3626BFC027A}">
      <dsp:nvSpPr>
        <dsp:cNvPr id="0" name=""/>
        <dsp:cNvSpPr/>
      </dsp:nvSpPr>
      <dsp:spPr>
        <a:xfrm rot="5400000">
          <a:off x="3800531" y="135606"/>
          <a:ext cx="2066867" cy="1798174"/>
        </a:xfrm>
        <a:prstGeom prst="hexagon">
          <a:avLst>
            <a:gd name="adj" fmla="val 25000"/>
            <a:gd name="vf" fmla="val 115470"/>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Shopping: Shopping </a:t>
          </a:r>
          <a:r>
            <a:rPr lang="en-US" sz="1800" kern="1200" dirty="0"/>
            <a:t>malls</a:t>
          </a:r>
          <a:endParaRPr lang="en-US" sz="1900" kern="1200" dirty="0"/>
        </a:p>
      </dsp:txBody>
      <dsp:txXfrm rot="-5400000">
        <a:off x="4215092" y="323347"/>
        <a:ext cx="1237744" cy="1422693"/>
      </dsp:txXfrm>
    </dsp:sp>
    <dsp:sp modelId="{6A33BD2C-2CAD-487D-A081-EEC711B5BE84}">
      <dsp:nvSpPr>
        <dsp:cNvPr id="0" name=""/>
        <dsp:cNvSpPr/>
      </dsp:nvSpPr>
      <dsp:spPr>
        <a:xfrm>
          <a:off x="5991811" y="3863656"/>
          <a:ext cx="1730821" cy="1062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Large customer flow: plus score</a:t>
          </a:r>
        </a:p>
      </dsp:txBody>
      <dsp:txXfrm>
        <a:off x="5991811" y="3863656"/>
        <a:ext cx="1730821" cy="1062510"/>
      </dsp:txXfrm>
    </dsp:sp>
    <dsp:sp modelId="{DCFAD328-1655-4A06-9E98-EFDB94E8BFFF}">
      <dsp:nvSpPr>
        <dsp:cNvPr id="0" name=""/>
        <dsp:cNvSpPr/>
      </dsp:nvSpPr>
      <dsp:spPr>
        <a:xfrm rot="5400000">
          <a:off x="296302" y="202903"/>
          <a:ext cx="2066867" cy="1798174"/>
        </a:xfrm>
        <a:prstGeom prst="hexagon">
          <a:avLst>
            <a:gd name="adj" fmla="val 25000"/>
            <a:gd name="vf" fmla="val 115470"/>
          </a:avLst>
        </a:prstGeom>
        <a:solidFill>
          <a:schemeClr val="accent6">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Competition: Chinese restaurants</a:t>
          </a:r>
        </a:p>
      </dsp:txBody>
      <dsp:txXfrm rot="-5400000">
        <a:off x="710863" y="390644"/>
        <a:ext cx="1237744" cy="1422693"/>
      </dsp:txXfrm>
    </dsp:sp>
    <dsp:sp modelId="{D835EA17-062B-42A3-A724-25BF2568F39F}">
      <dsp:nvSpPr>
        <dsp:cNvPr id="0" name=""/>
        <dsp:cNvSpPr/>
      </dsp:nvSpPr>
      <dsp:spPr>
        <a:xfrm rot="5400000">
          <a:off x="2825796" y="1889963"/>
          <a:ext cx="2066867" cy="1798174"/>
        </a:xfrm>
        <a:prstGeom prst="hexagon">
          <a:avLst>
            <a:gd name="adj" fmla="val 25000"/>
            <a:gd name="vf" fmla="val 115470"/>
          </a:avLst>
        </a:prstGeom>
        <a:solidFill>
          <a:schemeClr val="accent6">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Eating: Restaurants</a:t>
          </a:r>
        </a:p>
      </dsp:txBody>
      <dsp:txXfrm rot="-5400000">
        <a:off x="3240357" y="2077704"/>
        <a:ext cx="1237744" cy="1422693"/>
      </dsp:txXfrm>
    </dsp:sp>
    <dsp:sp modelId="{B7595DBB-0486-4B4A-9130-7A6286CDA263}">
      <dsp:nvSpPr>
        <dsp:cNvPr id="0" name=""/>
        <dsp:cNvSpPr/>
      </dsp:nvSpPr>
      <dsp:spPr>
        <a:xfrm>
          <a:off x="653519" y="2168990"/>
          <a:ext cx="2232216" cy="1240120"/>
        </a:xfrm>
        <a:prstGeom prst="rect">
          <a:avLst/>
        </a:prstGeom>
        <a:noFill/>
        <a:ln>
          <a:noFill/>
        </a:ln>
        <a:effectLst/>
      </dsp:spPr>
      <dsp:style>
        <a:lnRef idx="0">
          <a:scrgbClr r="0" g="0" b="0"/>
        </a:lnRef>
        <a:fillRef idx="0">
          <a:scrgbClr r="0" g="0" b="0"/>
        </a:fillRef>
        <a:effectRef idx="0">
          <a:scrgbClr r="0" g="0" b="0"/>
        </a:effectRef>
        <a:fontRef idx="minor"/>
      </dsp:style>
    </dsp:sp>
    <dsp:sp modelId="{CF4405DA-26D5-4D77-80AA-40F5A98FEF13}">
      <dsp:nvSpPr>
        <dsp:cNvPr id="0" name=""/>
        <dsp:cNvSpPr/>
      </dsp:nvSpPr>
      <dsp:spPr>
        <a:xfrm rot="5400000">
          <a:off x="4767825" y="1889963"/>
          <a:ext cx="2066867" cy="1798174"/>
        </a:xfrm>
        <a:prstGeom prst="hexagon">
          <a:avLst>
            <a:gd name="adj" fmla="val 25000"/>
            <a:gd name="vf" fmla="val 115470"/>
          </a:avLst>
        </a:prstGeom>
        <a:solidFill>
          <a:schemeClr val="accent6">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Education: Universities</a:t>
          </a:r>
        </a:p>
      </dsp:txBody>
      <dsp:txXfrm rot="-5400000">
        <a:off x="5182386" y="2077704"/>
        <a:ext cx="1237744" cy="1422693"/>
      </dsp:txXfrm>
    </dsp:sp>
    <dsp:sp modelId="{EC0F8886-9C03-4FC7-AACD-9B7AD323C1AB}">
      <dsp:nvSpPr>
        <dsp:cNvPr id="0" name=""/>
        <dsp:cNvSpPr/>
      </dsp:nvSpPr>
      <dsp:spPr>
        <a:xfrm rot="5400000">
          <a:off x="3800531" y="3644320"/>
          <a:ext cx="2066867" cy="1798174"/>
        </a:xfrm>
        <a:prstGeom prst="hexagon">
          <a:avLst>
            <a:gd name="adj" fmla="val 25000"/>
            <a:gd name="vf" fmla="val 115470"/>
          </a:avLst>
        </a:prstGeom>
        <a:solidFill>
          <a:schemeClr val="accent6">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Entertainment: Theaters</a:t>
          </a:r>
        </a:p>
      </dsp:txBody>
      <dsp:txXfrm rot="-5400000">
        <a:off x="4215092" y="3832061"/>
        <a:ext cx="1237744" cy="1422693"/>
      </dsp:txXfrm>
    </dsp:sp>
    <dsp:sp modelId="{8D407980-4DDE-4A9B-A223-C5CB46A4C357}">
      <dsp:nvSpPr>
        <dsp:cNvPr id="0" name=""/>
        <dsp:cNvSpPr/>
      </dsp:nvSpPr>
      <dsp:spPr>
        <a:xfrm>
          <a:off x="5787617" y="3923347"/>
          <a:ext cx="2306623" cy="1240120"/>
        </a:xfrm>
        <a:prstGeom prst="rect">
          <a:avLst/>
        </a:prstGeom>
        <a:noFill/>
        <a:ln>
          <a:noFill/>
        </a:ln>
        <a:effectLst/>
      </dsp:spPr>
      <dsp:style>
        <a:lnRef idx="0">
          <a:scrgbClr r="0" g="0" b="0"/>
        </a:lnRef>
        <a:fillRef idx="0">
          <a:scrgbClr r="0" g="0" b="0"/>
        </a:fillRef>
        <a:effectRef idx="0">
          <a:scrgbClr r="0" g="0" b="0"/>
        </a:effectRef>
        <a:fontRef idx="minor"/>
      </dsp:style>
    </dsp:sp>
    <dsp:sp modelId="{81FD9292-1FEE-4901-AC1E-3D99A2A17851}">
      <dsp:nvSpPr>
        <dsp:cNvPr id="0" name=""/>
        <dsp:cNvSpPr/>
      </dsp:nvSpPr>
      <dsp:spPr>
        <a:xfrm rot="5400000">
          <a:off x="1885008" y="3645581"/>
          <a:ext cx="2066867" cy="1798174"/>
        </a:xfrm>
        <a:prstGeom prst="hexagon">
          <a:avLst>
            <a:gd name="adj" fmla="val 25000"/>
            <a:gd name="vf" fmla="val 115470"/>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Travel: Museums, Parks</a:t>
          </a:r>
        </a:p>
      </dsp:txBody>
      <dsp:txXfrm rot="-5400000">
        <a:off x="2299569" y="3833322"/>
        <a:ext cx="1237744" cy="142269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3/17/2021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335805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74136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86582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906995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58564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39987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3/17/2021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3/17/2021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6.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en.wikipedia.org/wiki/List_of_neighborhoods_in_Seattle"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4" y="4522156"/>
            <a:ext cx="7145575" cy="1652613"/>
          </a:xfrm>
        </p:spPr>
        <p:txBody>
          <a:bodyPr anchor="t">
            <a:noAutofit/>
          </a:bodyPr>
          <a:lstStyle/>
          <a:p>
            <a:pPr algn="l"/>
            <a:r>
              <a:rPr lang="en-US" sz="3200" dirty="0">
                <a:latin typeface="Franklin Gothic Book" panose="020B0503020102020204" pitchFamily="34" charset="0"/>
                <a:cs typeface="Segoe UI" panose="020B0502040204020203" pitchFamily="34" charset="0"/>
              </a:rPr>
              <a:t>The Battle of Neighborhoods: </a:t>
            </a:r>
            <a:br>
              <a:rPr lang="en-US" sz="3200" dirty="0">
                <a:latin typeface="Franklin Gothic Book" panose="020B0503020102020204" pitchFamily="34" charset="0"/>
                <a:cs typeface="Segoe UI" panose="020B0502040204020203" pitchFamily="34" charset="0"/>
              </a:rPr>
            </a:br>
            <a:r>
              <a:rPr lang="en-US" sz="3200" dirty="0">
                <a:latin typeface="Franklin Gothic Book" panose="020B0503020102020204" pitchFamily="34" charset="0"/>
                <a:cs typeface="Segoe UI" panose="020B0502040204020203" pitchFamily="34" charset="0"/>
              </a:rPr>
              <a:t>Starting a Chinese Restaurant in Seattle</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8" y="3862165"/>
            <a:ext cx="5609219" cy="576738"/>
          </a:xfrm>
        </p:spPr>
        <p:txBody>
          <a:bodyPr anchor="b">
            <a:normAutofit/>
          </a:bodyPr>
          <a:lstStyle/>
          <a:p>
            <a:pPr algn="l"/>
            <a:r>
              <a:rPr lang="en-US" sz="2000" b="1" dirty="0">
                <a:latin typeface="Franklin Gothic Book" panose="020B0503020102020204" pitchFamily="34" charset="0"/>
              </a:rPr>
              <a:t>IBM Data Science Capstone Project</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25024" y="327889"/>
            <a:ext cx="2260711" cy="2260711"/>
          </a:xfrm>
          <a:prstGeom prst="rect">
            <a:avLst/>
          </a:prstGeom>
        </p:spPr>
      </p:pic>
      <p:sp>
        <p:nvSpPr>
          <p:cNvPr id="16" name="Subtitle 2">
            <a:extLst>
              <a:ext uri="{FF2B5EF4-FFF2-40B4-BE49-F238E27FC236}">
                <a16:creationId xmlns:a16="http://schemas.microsoft.com/office/drawing/2014/main" id="{C6A57D85-4CF8-4D2C-90C4-5E22F72730A9}"/>
              </a:ext>
            </a:extLst>
          </p:cNvPr>
          <p:cNvSpPr txBox="1">
            <a:spLocks/>
          </p:cNvSpPr>
          <p:nvPr/>
        </p:nvSpPr>
        <p:spPr>
          <a:xfrm>
            <a:off x="4654298" y="5362628"/>
            <a:ext cx="5609219" cy="576738"/>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Franklin Gothic Book" panose="020B0503020102020204" pitchFamily="34" charset="0"/>
              </a:rPr>
              <a:t>Jing Yang  03/2021</a:t>
            </a:r>
          </a:p>
        </p:txBody>
      </p:sp>
      <p:pic>
        <p:nvPicPr>
          <p:cNvPr id="17" name="Content Placeholder 4" descr="Scales of Justice">
            <a:extLst>
              <a:ext uri="{FF2B5EF4-FFF2-40B4-BE49-F238E27FC236}">
                <a16:creationId xmlns:a16="http://schemas.microsoft.com/office/drawing/2014/main" id="{3546320F-C802-4FC1-866A-67F4644588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131" y="3671686"/>
            <a:ext cx="2503083" cy="2503083"/>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1234529" y="104963"/>
            <a:ext cx="5406902" cy="1283622"/>
          </a:xfrm>
        </p:spPr>
        <p:txBody>
          <a:bodyPr anchor="ctr">
            <a:normAutofit/>
          </a:bodyPr>
          <a:lstStyle/>
          <a:p>
            <a:r>
              <a:rPr lang="en-US" dirty="0">
                <a:latin typeface="Franklin Gothic Book" panose="020B0503020102020204" pitchFamily="34" charset="0"/>
                <a:cs typeface="Segoe UI" panose="020B0502040204020203" pitchFamily="34" charset="0"/>
              </a:rPr>
              <a:t>Results</a:t>
            </a: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6" y="104963"/>
            <a:ext cx="1097280" cy="1097280"/>
          </a:xfrm>
          <a:prstGeom prst="rect">
            <a:avLst/>
          </a:prstGeom>
        </p:spPr>
      </p:pic>
      <p:sp>
        <p:nvSpPr>
          <p:cNvPr id="9" name="Content Placeholder 2">
            <a:extLst>
              <a:ext uri="{FF2B5EF4-FFF2-40B4-BE49-F238E27FC236}">
                <a16:creationId xmlns:a16="http://schemas.microsoft.com/office/drawing/2014/main" id="{3D1489E2-E260-4E9D-8EB3-38F170AC9D7D}"/>
              </a:ext>
            </a:extLst>
          </p:cNvPr>
          <p:cNvSpPr txBox="1">
            <a:spLocks/>
          </p:cNvSpPr>
          <p:nvPr/>
        </p:nvSpPr>
        <p:spPr>
          <a:xfrm>
            <a:off x="930536" y="1342279"/>
            <a:ext cx="7144504" cy="6076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0"/>
              </a:spcBef>
              <a:buNone/>
            </a:pPr>
            <a:r>
              <a:rPr lang="en-US" sz="2000" b="1" dirty="0">
                <a:latin typeface="Segoe UI" panose="020B0502040204020203" pitchFamily="34" charset="0"/>
                <a:cs typeface="Segoe UI" panose="020B0502040204020203" pitchFamily="34" charset="0"/>
              </a:rPr>
              <a:t>Top 6 neighborhoods in Cluster 4:</a:t>
            </a:r>
            <a:endParaRPr lang="en-US" sz="1800" b="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579E774F-004A-4501-9B5F-BA992D00179B}"/>
              </a:ext>
            </a:extLst>
          </p:cNvPr>
          <p:cNvPicPr>
            <a:picLocks noChangeAspect="1"/>
          </p:cNvPicPr>
          <p:nvPr/>
        </p:nvPicPr>
        <p:blipFill>
          <a:blip r:embed="rId5"/>
          <a:stretch>
            <a:fillRect/>
          </a:stretch>
        </p:blipFill>
        <p:spPr>
          <a:xfrm>
            <a:off x="930536" y="2089956"/>
            <a:ext cx="4772025" cy="3486150"/>
          </a:xfrm>
          <a:prstGeom prst="rect">
            <a:avLst/>
          </a:prstGeom>
        </p:spPr>
      </p:pic>
      <p:pic>
        <p:nvPicPr>
          <p:cNvPr id="13" name="Picture 12">
            <a:extLst>
              <a:ext uri="{FF2B5EF4-FFF2-40B4-BE49-F238E27FC236}">
                <a16:creationId xmlns:a16="http://schemas.microsoft.com/office/drawing/2014/main" id="{30726A93-ABB1-46C2-9164-144B526B8A72}"/>
              </a:ext>
            </a:extLst>
          </p:cNvPr>
          <p:cNvPicPr>
            <a:picLocks noChangeAspect="1"/>
          </p:cNvPicPr>
          <p:nvPr/>
        </p:nvPicPr>
        <p:blipFill>
          <a:blip r:embed="rId6"/>
          <a:stretch>
            <a:fillRect/>
          </a:stretch>
        </p:blipFill>
        <p:spPr>
          <a:xfrm>
            <a:off x="6727216" y="51515"/>
            <a:ext cx="2931055" cy="6606098"/>
          </a:xfrm>
          <a:prstGeom prst="rect">
            <a:avLst/>
          </a:prstGeom>
        </p:spPr>
      </p:pic>
    </p:spTree>
    <p:extLst>
      <p:ext uri="{BB962C8B-B14F-4D97-AF65-F5344CB8AC3E}">
        <p14:creationId xmlns:p14="http://schemas.microsoft.com/office/powerpoint/2010/main" val="391923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234529" y="54131"/>
            <a:ext cx="6299612" cy="1160991"/>
          </a:xfrm>
        </p:spPr>
        <p:txBody>
          <a:bodyPr anchor="ctr">
            <a:normAutofit/>
          </a:bodyPr>
          <a:lstStyle/>
          <a:p>
            <a:r>
              <a:rPr lang="en-US" dirty="0">
                <a:latin typeface="Franklin Gothic Book" panose="020B0503020102020204" pitchFamily="34" charset="0"/>
                <a:cs typeface="Segoe UI" panose="020B0502040204020203" pitchFamily="34" charset="0"/>
              </a:rPr>
              <a:t>Conclusion &amp; Discussion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1046601" y="1377897"/>
                <a:ext cx="5225327" cy="3773652"/>
              </a:xfrm>
            </p:spPr>
            <p:txBody>
              <a:bodyPr vert="horz" lIns="91440" tIns="45720" rIns="91440" bIns="45720" rtlCol="0" anchor="t">
                <a:normAutofit lnSpcReduction="10000"/>
              </a:bodyPr>
              <a:lstStyle/>
              <a:p>
                <a:r>
                  <a:rPr lang="en-US" sz="2000" dirty="0">
                    <a:latin typeface="Franklin Gothic Book" panose="020B0503020102020204" pitchFamily="34" charset="0"/>
                  </a:rPr>
                  <a:t>The goal is to find positions of neighborhoods to open a Chinese restaurant in Seattle</a:t>
                </a:r>
              </a:p>
              <a:p>
                <a:r>
                  <a:rPr lang="en-US" sz="2000" dirty="0">
                    <a:latin typeface="Franklin Gothic Book" panose="020B0503020102020204" pitchFamily="34" charset="0"/>
                  </a:rPr>
                  <a:t>We acquire the detailed data of neighborhoods and venues of Seattle</a:t>
                </a:r>
              </a:p>
              <a:p>
                <a:r>
                  <a:rPr lang="en-US" sz="2000" dirty="0">
                    <a:latin typeface="Franklin Gothic Book" panose="020B0503020102020204" pitchFamily="34" charset="0"/>
                  </a:rPr>
                  <a:t>We select 6 key features that are more directly related to a Chinese restaurant’s position</a:t>
                </a:r>
              </a:p>
              <a:p>
                <a:r>
                  <a:rPr lang="en-US" sz="2000" dirty="0">
                    <a:latin typeface="Franklin Gothic Book" panose="020B0503020102020204" pitchFamily="34" charset="0"/>
                  </a:rPr>
                  <a:t>Trough </a:t>
                </a:r>
                <a14:m>
                  <m:oMath xmlns:m="http://schemas.openxmlformats.org/officeDocument/2006/math">
                    <m:r>
                      <a:rPr lang="en-US" sz="2000" b="0" i="1" smtClean="0">
                        <a:latin typeface="Cambria Math" panose="02040503050406030204" pitchFamily="18" charset="0"/>
                      </a:rPr>
                      <m:t>𝑘</m:t>
                    </m:r>
                  </m:oMath>
                </a14:m>
                <a:r>
                  <a:rPr lang="en-US" sz="2000" dirty="0">
                    <a:latin typeface="Franklin Gothic Book" panose="020B0503020102020204" pitchFamily="34" charset="0"/>
                  </a:rPr>
                  <a:t>-means clustering with selected features, we segment the neighborhoods into 5 parts</a:t>
                </a:r>
              </a:p>
              <a:p>
                <a:r>
                  <a:rPr lang="en-US" sz="2000" dirty="0">
                    <a:latin typeface="Franklin Gothic Book" panose="020B0503020102020204" pitchFamily="34" charset="0"/>
                  </a:rPr>
                  <a:t>We score the clusters and choose the highest scored cluster</a:t>
                </a:r>
              </a:p>
              <a:p>
                <a:pPr marL="0" indent="0">
                  <a:buNone/>
                </a:pPr>
                <a:endParaRPr lang="en-US" sz="2000" dirty="0">
                  <a:latin typeface="Franklin Gothic Book" panose="020B0503020102020204" pitchFamily="34" charset="0"/>
                </a:endParaRPr>
              </a:p>
            </p:txBody>
          </p:sp>
        </mc:Choice>
        <mc:Fallback>
          <p:sp>
            <p:nvSpPr>
              <p:cNvPr id="3" name="Content Placeholder 2">
                <a:extLst>
                  <a:ext uri="{FF2B5EF4-FFF2-40B4-BE49-F238E27FC236}">
                    <a16:creationId xmlns:a16="http://schemas.microsoft.com/office/drawing/2014/main" id="{3BF933A4-33C5-4102-BBB0-9B15EFF2F292}"/>
                  </a:ext>
                </a:extLst>
              </p:cNvPr>
              <p:cNvSpPr>
                <a:spLocks noGrp="1" noRot="1" noChangeAspect="1" noMove="1" noResize="1" noEditPoints="1" noAdjustHandles="1" noChangeArrowheads="1" noChangeShapeType="1" noTextEdit="1"/>
              </p:cNvSpPr>
              <p:nvPr>
                <p:ph idx="1"/>
              </p:nvPr>
            </p:nvSpPr>
            <p:spPr>
              <a:xfrm>
                <a:off x="1046601" y="1377897"/>
                <a:ext cx="5225327" cy="3773652"/>
              </a:xfrm>
              <a:blipFill>
                <a:blip r:embed="rId3"/>
                <a:stretch>
                  <a:fillRect l="-1050" t="-2423" r="-1634" b="-2908"/>
                </a:stretch>
              </a:blipFill>
            </p:spPr>
            <p:txBody>
              <a:bodyPr/>
              <a:lstStyle/>
              <a:p>
                <a:r>
                  <a:rPr lang="en-US">
                    <a:noFill/>
                  </a:rPr>
                  <a:t> </a:t>
                </a:r>
              </a:p>
            </p:txBody>
          </p:sp>
        </mc:Fallback>
      </mc:AlternateContent>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862" y="117842"/>
            <a:ext cx="1097280" cy="1097280"/>
          </a:xfrm>
          <a:prstGeom prst="rect">
            <a:avLst/>
          </a:prstGeom>
        </p:spPr>
      </p:pic>
      <p:pic>
        <p:nvPicPr>
          <p:cNvPr id="8" name="Graphic 7">
            <a:extLst>
              <a:ext uri="{FF2B5EF4-FFF2-40B4-BE49-F238E27FC236}">
                <a16:creationId xmlns:a16="http://schemas.microsoft.com/office/drawing/2014/main" id="{590430A8-7125-464C-98BA-3409573DB5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88090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0184" y="982364"/>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5227" y="980669"/>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Thank you!</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4" descr="Scales of Justice">
            <a:extLst>
              <a:ext uri="{FF2B5EF4-FFF2-40B4-BE49-F238E27FC236}">
                <a16:creationId xmlns:a16="http://schemas.microsoft.com/office/drawing/2014/main" id="{41DFA864-7CA9-4364-B5FC-D73EE8953A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02146" y="982364"/>
            <a:ext cx="2503083" cy="2503083"/>
          </a:xfrm>
          <a:prstGeom prst="rect">
            <a:avLst/>
          </a:prstGeom>
        </p:spPr>
      </p:pic>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564556-59F0-4D0A-A6CD-ADF8F4D7428B}"/>
              </a:ext>
            </a:extLst>
          </p:cNvPr>
          <p:cNvSpPr txBox="1"/>
          <p:nvPr/>
        </p:nvSpPr>
        <p:spPr>
          <a:xfrm>
            <a:off x="5688501" y="2239213"/>
            <a:ext cx="5284299" cy="2308324"/>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Seattle, a seaport city on the West Coast of the United States, is full of business opportunities.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Tags of Seattle: #tourismCity #stateParks #education #diversity</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Business problem: Where are the best positions to open a Chinese restaurant?</a:t>
            </a:r>
          </a:p>
        </p:txBody>
      </p:sp>
      <p:pic>
        <p:nvPicPr>
          <p:cNvPr id="1028" name="Picture 4" descr="Seattle Travel Guide">
            <a:extLst>
              <a:ext uri="{FF2B5EF4-FFF2-40B4-BE49-F238E27FC236}">
                <a16:creationId xmlns:a16="http://schemas.microsoft.com/office/drawing/2014/main" id="{777A9BE7-A686-426A-8186-6D7A5E943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08" y="841327"/>
            <a:ext cx="5167901" cy="516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1129618" y="111576"/>
            <a:ext cx="10515600" cy="1325563"/>
          </a:xfrm>
        </p:spPr>
        <p:txBody>
          <a:bodyPr/>
          <a:lstStyle/>
          <a:p>
            <a:r>
              <a:rPr lang="en-US" dirty="0">
                <a:latin typeface="Franklin Gothic Book" panose="020B0503020102020204" pitchFamily="34" charset="0"/>
                <a:cs typeface="Segoe UI" panose="020B0502040204020203" pitchFamily="34" charset="0"/>
              </a:rPr>
              <a:t>Data Acquisition</a:t>
            </a:r>
          </a:p>
        </p:txBody>
      </p:sp>
      <p:sp>
        <p:nvSpPr>
          <p:cNvPr id="5" name="TextBox 4">
            <a:extLst>
              <a:ext uri="{FF2B5EF4-FFF2-40B4-BE49-F238E27FC236}">
                <a16:creationId xmlns:a16="http://schemas.microsoft.com/office/drawing/2014/main" id="{25AD4F61-E023-4530-BF03-8BC2D825D0BF}"/>
              </a:ext>
            </a:extLst>
          </p:cNvPr>
          <p:cNvSpPr txBox="1"/>
          <p:nvPr/>
        </p:nvSpPr>
        <p:spPr>
          <a:xfrm>
            <a:off x="1715771" y="1367154"/>
            <a:ext cx="3995711" cy="1323439"/>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List of neighborhoods in Seattle from </a:t>
            </a:r>
            <a:r>
              <a:rPr lang="en-US" sz="2000" b="1" dirty="0">
                <a:latin typeface="Segoe UI" panose="020B0502040204020203" pitchFamily="34" charset="0"/>
                <a:cs typeface="Segoe UI" panose="020B0502040204020203" pitchFamily="34" charset="0"/>
              </a:rPr>
              <a:t>Wikipedia</a:t>
            </a:r>
            <a:r>
              <a:rPr lang="en-US" sz="2000"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hlinkClick r:id="rId3"/>
              </a:rPr>
              <a:t>https://en.wikipedia.org/wiki/List_of_neighborhoods_in_Seattle</a:t>
            </a:r>
            <a:endParaRPr lang="en-US" sz="2000" dirty="0">
              <a:latin typeface="Segoe UI" panose="020B0502040204020203" pitchFamily="34" charset="0"/>
              <a:cs typeface="Segoe UI" panose="020B0502040204020203" pitchFamily="34" charset="0"/>
            </a:endParaRPr>
          </a:p>
        </p:txBody>
      </p:sp>
      <p:sp>
        <p:nvSpPr>
          <p:cNvPr id="8" name="Oval 7">
            <a:extLst>
              <a:ext uri="{FF2B5EF4-FFF2-40B4-BE49-F238E27FC236}">
                <a16:creationId xmlns:a16="http://schemas.microsoft.com/office/drawing/2014/main" id="{E5585411-DE61-42EC-8DAB-BA853F129791}"/>
              </a:ext>
            </a:extLst>
          </p:cNvPr>
          <p:cNvSpPr/>
          <p:nvPr/>
        </p:nvSpPr>
        <p:spPr>
          <a:xfrm>
            <a:off x="1129618"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6D1E12A6-FA7A-477F-8C87-308C5B84B139}"/>
              </a:ext>
            </a:extLst>
          </p:cNvPr>
          <p:cNvSpPr/>
          <p:nvPr/>
        </p:nvSpPr>
        <p:spPr>
          <a:xfrm>
            <a:off x="6433695" y="145768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10" name="Picture 9">
            <a:extLst>
              <a:ext uri="{FF2B5EF4-FFF2-40B4-BE49-F238E27FC236}">
                <a16:creationId xmlns:a16="http://schemas.microsoft.com/office/drawing/2014/main" id="{410CBD3C-BD01-42EB-82D8-FDC34012725B}"/>
              </a:ext>
            </a:extLst>
          </p:cNvPr>
          <p:cNvPicPr>
            <a:picLocks noChangeAspect="1"/>
          </p:cNvPicPr>
          <p:nvPr/>
        </p:nvPicPr>
        <p:blipFill>
          <a:blip r:embed="rId4"/>
          <a:stretch>
            <a:fillRect/>
          </a:stretch>
        </p:blipFill>
        <p:spPr>
          <a:xfrm>
            <a:off x="301682" y="2998370"/>
            <a:ext cx="4694867" cy="3045854"/>
          </a:xfrm>
          <a:prstGeom prst="rect">
            <a:avLst/>
          </a:prstGeom>
        </p:spPr>
      </p:pic>
      <p:sp>
        <p:nvSpPr>
          <p:cNvPr id="11" name="TextBox 10">
            <a:extLst>
              <a:ext uri="{FF2B5EF4-FFF2-40B4-BE49-F238E27FC236}">
                <a16:creationId xmlns:a16="http://schemas.microsoft.com/office/drawing/2014/main" id="{737B76C3-98B9-40EA-8E9A-AE3866E98687}"/>
              </a:ext>
            </a:extLst>
          </p:cNvPr>
          <p:cNvSpPr txBox="1"/>
          <p:nvPr/>
        </p:nvSpPr>
        <p:spPr>
          <a:xfrm>
            <a:off x="7066671" y="1367154"/>
            <a:ext cx="4694867" cy="163121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Read as </a:t>
            </a:r>
            <a:r>
              <a:rPr lang="en-US" sz="2000" dirty="0" err="1">
                <a:latin typeface="Segoe UI" panose="020B0502040204020203" pitchFamily="34" charset="0"/>
                <a:cs typeface="Segoe UI" panose="020B0502040204020203" pitchFamily="34" charset="0"/>
              </a:rPr>
              <a:t>dataframe</a:t>
            </a:r>
            <a:r>
              <a:rPr lang="en-US" sz="2000" dirty="0">
                <a:latin typeface="Segoe UI" panose="020B0502040204020203" pitchFamily="34" charset="0"/>
                <a:cs typeface="Segoe UI" panose="020B0502040204020203" pitchFamily="34" charset="0"/>
              </a:rPr>
              <a:t> using </a:t>
            </a:r>
            <a:r>
              <a:rPr lang="en-US" sz="2000" b="1" dirty="0" err="1">
                <a:latin typeface="Segoe UI" panose="020B0502040204020203" pitchFamily="34" charset="0"/>
                <a:cs typeface="Segoe UI" panose="020B0502040204020203" pitchFamily="34" charset="0"/>
              </a:rPr>
              <a:t>BeautifulSoup</a:t>
            </a:r>
            <a:r>
              <a:rPr lang="en-US" sz="2000" dirty="0">
                <a:latin typeface="Segoe UI" panose="020B0502040204020203" pitchFamily="34" charset="0"/>
                <a:cs typeface="Segoe UI" panose="020B0502040204020203" pitchFamily="34" charset="0"/>
              </a:rPr>
              <a:t> and </a:t>
            </a:r>
            <a:r>
              <a:rPr lang="en-US" sz="2000" b="1" dirty="0">
                <a:latin typeface="Segoe UI" panose="020B0502040204020203" pitchFamily="34" charset="0"/>
                <a:cs typeface="Segoe UI" panose="020B0502040204020203" pitchFamily="34" charset="0"/>
              </a:rPr>
              <a:t>Requests</a:t>
            </a:r>
            <a:r>
              <a:rPr lang="en-US" sz="2000" dirty="0">
                <a:latin typeface="Segoe UI" panose="020B0502040204020203" pitchFamily="34" charset="0"/>
                <a:cs typeface="Segoe UI" panose="020B0502040204020203" pitchFamily="34" charset="0"/>
              </a:rPr>
              <a:t> packages with Python</a:t>
            </a:r>
          </a:p>
          <a:p>
            <a:r>
              <a:rPr lang="en-US" sz="2000" dirty="0">
                <a:latin typeface="Segoe UI" panose="020B0502040204020203" pitchFamily="34" charset="0"/>
                <a:cs typeface="Segoe UI" panose="020B0502040204020203" pitchFamily="34" charset="0"/>
              </a:rPr>
              <a:t>Latitude and Longitude data from </a:t>
            </a:r>
            <a:r>
              <a:rPr lang="en-US" sz="2000" b="1" dirty="0">
                <a:latin typeface="Segoe UI" panose="020B0502040204020203" pitchFamily="34" charset="0"/>
                <a:cs typeface="Segoe UI" panose="020B0502040204020203" pitchFamily="34" charset="0"/>
              </a:rPr>
              <a:t>geocoder</a:t>
            </a:r>
          </a:p>
        </p:txBody>
      </p:sp>
      <p:pic>
        <p:nvPicPr>
          <p:cNvPr id="13" name="Picture 12">
            <a:extLst>
              <a:ext uri="{FF2B5EF4-FFF2-40B4-BE49-F238E27FC236}">
                <a16:creationId xmlns:a16="http://schemas.microsoft.com/office/drawing/2014/main" id="{D2013D6D-DBB6-400C-A24F-83BAB5127400}"/>
              </a:ext>
            </a:extLst>
          </p:cNvPr>
          <p:cNvPicPr>
            <a:picLocks noChangeAspect="1"/>
          </p:cNvPicPr>
          <p:nvPr/>
        </p:nvPicPr>
        <p:blipFill>
          <a:blip r:embed="rId5"/>
          <a:stretch>
            <a:fillRect/>
          </a:stretch>
        </p:blipFill>
        <p:spPr>
          <a:xfrm>
            <a:off x="5446473" y="3083256"/>
            <a:ext cx="2985795" cy="3045854"/>
          </a:xfrm>
          <a:prstGeom prst="rect">
            <a:avLst/>
          </a:prstGeom>
        </p:spPr>
      </p:pic>
      <p:pic>
        <p:nvPicPr>
          <p:cNvPr id="15" name="Picture 14">
            <a:extLst>
              <a:ext uri="{FF2B5EF4-FFF2-40B4-BE49-F238E27FC236}">
                <a16:creationId xmlns:a16="http://schemas.microsoft.com/office/drawing/2014/main" id="{98915EDE-B3E3-4764-AB5B-A2DCAA1F8344}"/>
              </a:ext>
            </a:extLst>
          </p:cNvPr>
          <p:cNvPicPr>
            <a:picLocks noChangeAspect="1"/>
          </p:cNvPicPr>
          <p:nvPr/>
        </p:nvPicPr>
        <p:blipFill>
          <a:blip r:embed="rId6"/>
          <a:stretch>
            <a:fillRect/>
          </a:stretch>
        </p:blipFill>
        <p:spPr>
          <a:xfrm>
            <a:off x="8694676" y="3056056"/>
            <a:ext cx="3195642" cy="2988168"/>
          </a:xfrm>
          <a:prstGeom prst="rect">
            <a:avLst/>
          </a:prstGeom>
        </p:spPr>
      </p:pic>
      <p:pic>
        <p:nvPicPr>
          <p:cNvPr id="16" name="Graphic 15" descr="Books on Shelf">
            <a:extLst>
              <a:ext uri="{FF2B5EF4-FFF2-40B4-BE49-F238E27FC236}">
                <a16:creationId xmlns:a16="http://schemas.microsoft.com/office/drawing/2014/main" id="{EA04C5F5-049B-4287-9A3A-E25C6A7292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38" y="175388"/>
            <a:ext cx="1097280" cy="1097280"/>
          </a:xfrm>
          <a:prstGeom prst="rect">
            <a:avLst/>
          </a:prstGeom>
        </p:spPr>
      </p:pic>
    </p:spTree>
    <p:extLst>
      <p:ext uri="{BB962C8B-B14F-4D97-AF65-F5344CB8AC3E}">
        <p14:creationId xmlns:p14="http://schemas.microsoft.com/office/powerpoint/2010/main" val="166003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64BD0A42-B011-4DBF-B5CD-6718A97E3C70}"/>
              </a:ext>
            </a:extLst>
          </p:cNvPr>
          <p:cNvSpPr>
            <a:spLocks noGrp="1"/>
          </p:cNvSpPr>
          <p:nvPr>
            <p:ph type="title"/>
          </p:nvPr>
        </p:nvSpPr>
        <p:spPr/>
        <p:txBody>
          <a:bodyPr/>
          <a:lstStyle/>
          <a:p>
            <a:r>
              <a:rPr lang="en-US" dirty="0"/>
              <a:t>Slide 3</a:t>
            </a:r>
          </a:p>
        </p:txBody>
      </p:sp>
      <p:sp>
        <p:nvSpPr>
          <p:cNvPr id="3" name="TextBox 2">
            <a:extLst>
              <a:ext uri="{FF2B5EF4-FFF2-40B4-BE49-F238E27FC236}">
                <a16:creationId xmlns:a16="http://schemas.microsoft.com/office/drawing/2014/main" id="{4F08F965-B293-47B3-B684-4631A57C9685}"/>
              </a:ext>
            </a:extLst>
          </p:cNvPr>
          <p:cNvSpPr txBox="1"/>
          <p:nvPr/>
        </p:nvSpPr>
        <p:spPr>
          <a:xfrm>
            <a:off x="844061" y="277276"/>
            <a:ext cx="10485071" cy="584775"/>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All data of venues in each neighborhoods is obtained from </a:t>
            </a:r>
            <a:r>
              <a:rPr lang="en-US" sz="1600" b="1" dirty="0">
                <a:latin typeface="Segoe UI" panose="020B0502040204020203" pitchFamily="34" charset="0"/>
                <a:cs typeface="Segoe UI" panose="020B0502040204020203" pitchFamily="34" charset="0"/>
              </a:rPr>
              <a:t>Foursquare API</a:t>
            </a:r>
            <a:r>
              <a:rPr lang="en-US" sz="1600" dirty="0">
                <a:latin typeface="Segoe UI" panose="020B0502040204020203" pitchFamily="34" charset="0"/>
                <a:cs typeface="Segoe UI" panose="020B0502040204020203" pitchFamily="34" charset="0"/>
              </a:rPr>
              <a:t>. There are 127 official neighborhoods and 2970 venues in Seattle</a:t>
            </a:r>
          </a:p>
        </p:txBody>
      </p:sp>
      <p:sp>
        <p:nvSpPr>
          <p:cNvPr id="7" name="Oval 6">
            <a:extLst>
              <a:ext uri="{FF2B5EF4-FFF2-40B4-BE49-F238E27FC236}">
                <a16:creationId xmlns:a16="http://schemas.microsoft.com/office/drawing/2014/main" id="{80E468E0-1E2D-4439-A9A0-6DAD141DA9B9}"/>
              </a:ext>
            </a:extLst>
          </p:cNvPr>
          <p:cNvSpPr/>
          <p:nvPr/>
        </p:nvSpPr>
        <p:spPr>
          <a:xfrm>
            <a:off x="257908" y="21239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sp>
        <p:nvSpPr>
          <p:cNvPr id="8" name="Oval 7">
            <a:extLst>
              <a:ext uri="{FF2B5EF4-FFF2-40B4-BE49-F238E27FC236}">
                <a16:creationId xmlns:a16="http://schemas.microsoft.com/office/drawing/2014/main" id="{771FD909-67DD-41D1-8AC0-F79A8ED9E072}"/>
              </a:ext>
            </a:extLst>
          </p:cNvPr>
          <p:cNvSpPr/>
          <p:nvPr/>
        </p:nvSpPr>
        <p:spPr>
          <a:xfrm>
            <a:off x="257908" y="4549528"/>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4</a:t>
            </a:r>
          </a:p>
        </p:txBody>
      </p:sp>
      <p:pic>
        <p:nvPicPr>
          <p:cNvPr id="10" name="Picture 9">
            <a:extLst>
              <a:ext uri="{FF2B5EF4-FFF2-40B4-BE49-F238E27FC236}">
                <a16:creationId xmlns:a16="http://schemas.microsoft.com/office/drawing/2014/main" id="{987CA4A6-2682-4C76-BF78-2AF768010FA0}"/>
              </a:ext>
            </a:extLst>
          </p:cNvPr>
          <p:cNvPicPr>
            <a:picLocks noChangeAspect="1"/>
          </p:cNvPicPr>
          <p:nvPr/>
        </p:nvPicPr>
        <p:blipFill>
          <a:blip r:embed="rId3"/>
          <a:stretch>
            <a:fillRect/>
          </a:stretch>
        </p:blipFill>
        <p:spPr>
          <a:xfrm>
            <a:off x="390659" y="926932"/>
            <a:ext cx="11410682" cy="3405443"/>
          </a:xfrm>
          <a:prstGeom prst="rect">
            <a:avLst/>
          </a:prstGeom>
        </p:spPr>
      </p:pic>
      <p:sp>
        <p:nvSpPr>
          <p:cNvPr id="11" name="TextBox 10">
            <a:extLst>
              <a:ext uri="{FF2B5EF4-FFF2-40B4-BE49-F238E27FC236}">
                <a16:creationId xmlns:a16="http://schemas.microsoft.com/office/drawing/2014/main" id="{8566349D-52C9-4F2F-B4F7-C5744CBD705A}"/>
              </a:ext>
            </a:extLst>
          </p:cNvPr>
          <p:cNvSpPr txBox="1"/>
          <p:nvPr/>
        </p:nvSpPr>
        <p:spPr>
          <a:xfrm>
            <a:off x="844060" y="4623243"/>
            <a:ext cx="10485071"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Venue Category is applied with </a:t>
            </a:r>
            <a:r>
              <a:rPr lang="en-US" sz="1600" b="1" dirty="0">
                <a:latin typeface="Segoe UI" panose="020B0502040204020203" pitchFamily="34" charset="0"/>
                <a:cs typeface="Segoe UI" panose="020B0502040204020203" pitchFamily="34" charset="0"/>
              </a:rPr>
              <a:t>one-hot encoding</a:t>
            </a:r>
            <a:r>
              <a:rPr lang="en-US" sz="1600" dirty="0">
                <a:latin typeface="Segoe UI" panose="020B0502040204020203" pitchFamily="34" charset="0"/>
                <a:cs typeface="Segoe UI" panose="020B0502040204020203" pitchFamily="34" charset="0"/>
              </a:rPr>
              <a:t> to obtain the frequency of different types of venues</a:t>
            </a:r>
          </a:p>
        </p:txBody>
      </p:sp>
      <p:pic>
        <p:nvPicPr>
          <p:cNvPr id="13" name="Picture 12">
            <a:extLst>
              <a:ext uri="{FF2B5EF4-FFF2-40B4-BE49-F238E27FC236}">
                <a16:creationId xmlns:a16="http://schemas.microsoft.com/office/drawing/2014/main" id="{D909FBE3-0BFB-4AEF-B39E-B33D0494CF24}"/>
              </a:ext>
            </a:extLst>
          </p:cNvPr>
          <p:cNvPicPr>
            <a:picLocks noChangeAspect="1"/>
          </p:cNvPicPr>
          <p:nvPr/>
        </p:nvPicPr>
        <p:blipFill>
          <a:blip r:embed="rId4"/>
          <a:stretch>
            <a:fillRect/>
          </a:stretch>
        </p:blipFill>
        <p:spPr>
          <a:xfrm>
            <a:off x="390660" y="5169638"/>
            <a:ext cx="11410682" cy="1513382"/>
          </a:xfrm>
          <a:prstGeom prst="rect">
            <a:avLst/>
          </a:prstGeom>
        </p:spPr>
      </p:pic>
    </p:spTree>
    <p:extLst>
      <p:ext uri="{BB962C8B-B14F-4D97-AF65-F5344CB8AC3E}">
        <p14:creationId xmlns:p14="http://schemas.microsoft.com/office/powerpoint/2010/main" val="2127580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412239" y="-42744"/>
            <a:ext cx="5406902" cy="1469965"/>
          </a:xfrm>
        </p:spPr>
        <p:txBody>
          <a:bodyPr anchor="ctr">
            <a:normAutofit/>
          </a:bodyPr>
          <a:lstStyle/>
          <a:p>
            <a:pPr>
              <a:lnSpc>
                <a:spcPct val="100000"/>
              </a:lnSpc>
            </a:pPr>
            <a:r>
              <a:rPr lang="en-US" dirty="0">
                <a:latin typeface="Franklin Gothic Book" panose="020B0503020102020204" pitchFamily="34" charset="0"/>
                <a:cs typeface="Segoe UI" panose="020B0502040204020203" pitchFamily="34" charset="0"/>
              </a:rPr>
              <a:t>EDA</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454" y="143599"/>
            <a:ext cx="1097280" cy="1097280"/>
          </a:xfrm>
          <a:prstGeom prst="rect">
            <a:avLst/>
          </a:prstGeom>
        </p:spPr>
      </p:pic>
      <p:pic>
        <p:nvPicPr>
          <p:cNvPr id="9" name="Graphic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10" name="TextBox 9">
            <a:extLst>
              <a:ext uri="{FF2B5EF4-FFF2-40B4-BE49-F238E27FC236}">
                <a16:creationId xmlns:a16="http://schemas.microsoft.com/office/drawing/2014/main" id="{2D6C3C4D-FE2F-4F48-AAD3-F0D8FCFB1FB7}"/>
              </a:ext>
            </a:extLst>
          </p:cNvPr>
          <p:cNvSpPr txBox="1"/>
          <p:nvPr/>
        </p:nvSpPr>
        <p:spPr>
          <a:xfrm>
            <a:off x="2835354" y="5442171"/>
            <a:ext cx="3533248" cy="307777"/>
          </a:xfrm>
          <a:prstGeom prst="rect">
            <a:avLst/>
          </a:prstGeom>
          <a:noFill/>
        </p:spPr>
        <p:txBody>
          <a:bodyPr wrap="square" rtlCol="0">
            <a:spAutoFit/>
          </a:bodyPr>
          <a:lstStyle/>
          <a:p>
            <a:r>
              <a:rPr lang="en-US" sz="1400" dirty="0"/>
              <a:t>Number of venues</a:t>
            </a:r>
          </a:p>
        </p:txBody>
      </p:sp>
      <p:pic>
        <p:nvPicPr>
          <p:cNvPr id="12" name="Picture 11">
            <a:extLst>
              <a:ext uri="{FF2B5EF4-FFF2-40B4-BE49-F238E27FC236}">
                <a16:creationId xmlns:a16="http://schemas.microsoft.com/office/drawing/2014/main" id="{E9F5CE47-6028-45E6-A57E-E25DF0EFEC79}"/>
              </a:ext>
            </a:extLst>
          </p:cNvPr>
          <p:cNvPicPr>
            <a:picLocks noChangeAspect="1"/>
          </p:cNvPicPr>
          <p:nvPr/>
        </p:nvPicPr>
        <p:blipFill>
          <a:blip r:embed="rId6"/>
          <a:stretch>
            <a:fillRect/>
          </a:stretch>
        </p:blipFill>
        <p:spPr>
          <a:xfrm>
            <a:off x="196454" y="1556031"/>
            <a:ext cx="6637282" cy="3902203"/>
          </a:xfrm>
          <a:prstGeom prst="rect">
            <a:avLst/>
          </a:prstGeom>
        </p:spPr>
      </p:pic>
    </p:spTree>
    <p:extLst>
      <p:ext uri="{BB962C8B-B14F-4D97-AF65-F5344CB8AC3E}">
        <p14:creationId xmlns:p14="http://schemas.microsoft.com/office/powerpoint/2010/main" val="38165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412239" y="-42744"/>
            <a:ext cx="5406902" cy="1469965"/>
          </a:xfrm>
        </p:spPr>
        <p:txBody>
          <a:bodyPr anchor="ctr">
            <a:normAutofit/>
          </a:bodyPr>
          <a:lstStyle/>
          <a:p>
            <a:pPr>
              <a:lnSpc>
                <a:spcPct val="100000"/>
              </a:lnSpc>
            </a:pPr>
            <a:r>
              <a:rPr lang="en-US" dirty="0">
                <a:latin typeface="Franklin Gothic Book" panose="020B0503020102020204" pitchFamily="34" charset="0"/>
                <a:cs typeface="Segoe UI" panose="020B0502040204020203" pitchFamily="34" charset="0"/>
              </a:rPr>
              <a:t>Methodology</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325244" y="3024212"/>
            <a:ext cx="2611140" cy="961408"/>
          </a:xfrm>
        </p:spPr>
        <p:txBody>
          <a:bodyPr vert="horz" lIns="91440" tIns="45720" rIns="91440" bIns="45720" rtlCol="0" anchor="t">
            <a:normAutofit/>
          </a:bodyPr>
          <a:lstStyle/>
          <a:p>
            <a:pPr marL="0" indent="0">
              <a:lnSpc>
                <a:spcPct val="170000"/>
              </a:lnSpc>
              <a:spcBef>
                <a:spcPts val="0"/>
              </a:spcBef>
              <a:buNone/>
            </a:pPr>
            <a:r>
              <a:rPr lang="en-US" sz="2000" b="1" dirty="0">
                <a:latin typeface="Segoe UI" panose="020B0502040204020203" pitchFamily="34" charset="0"/>
                <a:cs typeface="Segoe UI" panose="020B0502040204020203" pitchFamily="34" charset="0"/>
              </a:rPr>
              <a:t>Feature Selection:</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454" y="143599"/>
            <a:ext cx="1097280" cy="1097280"/>
          </a:xfrm>
          <a:prstGeom prst="rect">
            <a:avLst/>
          </a:prstGeom>
        </p:spPr>
      </p:pic>
      <p:graphicFrame>
        <p:nvGraphicFramePr>
          <p:cNvPr id="4" name="Diagram 3">
            <a:extLst>
              <a:ext uri="{FF2B5EF4-FFF2-40B4-BE49-F238E27FC236}">
                <a16:creationId xmlns:a16="http://schemas.microsoft.com/office/drawing/2014/main" id="{E39F00E3-1D8D-4B3C-9FF4-012FDA47A841}"/>
              </a:ext>
            </a:extLst>
          </p:cNvPr>
          <p:cNvGraphicFramePr/>
          <p:nvPr>
            <p:extLst>
              <p:ext uri="{D42A27DB-BD31-4B8C-83A1-F6EECF244321}">
                <p14:modId xmlns:p14="http://schemas.microsoft.com/office/powerpoint/2010/main" val="3968190667"/>
              </p:ext>
            </p:extLst>
          </p:nvPr>
        </p:nvGraphicFramePr>
        <p:xfrm>
          <a:off x="2563765" y="1126903"/>
          <a:ext cx="8747761" cy="55781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3E531427-CB00-4878-AC91-2DD611E28D2A}"/>
              </a:ext>
            </a:extLst>
          </p:cNvPr>
          <p:cNvSpPr txBox="1"/>
          <p:nvPr/>
        </p:nvSpPr>
        <p:spPr>
          <a:xfrm>
            <a:off x="3177238" y="3306652"/>
            <a:ext cx="1575066" cy="369332"/>
          </a:xfrm>
          <a:prstGeom prst="rect">
            <a:avLst/>
          </a:prstGeom>
          <a:noFill/>
        </p:spPr>
        <p:txBody>
          <a:bodyPr wrap="square" rtlCol="0">
            <a:spAutoFit/>
          </a:bodyPr>
          <a:lstStyle/>
          <a:p>
            <a:r>
              <a:rPr lang="en-US" dirty="0"/>
              <a:t>Minus score</a:t>
            </a:r>
          </a:p>
        </p:txBody>
      </p:sp>
    </p:spTree>
    <p:extLst>
      <p:ext uri="{BB962C8B-B14F-4D97-AF65-F5344CB8AC3E}">
        <p14:creationId xmlns:p14="http://schemas.microsoft.com/office/powerpoint/2010/main" val="156252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412239" y="-42744"/>
            <a:ext cx="5406902" cy="1469965"/>
          </a:xfrm>
        </p:spPr>
        <p:txBody>
          <a:bodyPr anchor="ctr">
            <a:normAutofit/>
          </a:bodyPr>
          <a:lstStyle/>
          <a:p>
            <a:pPr>
              <a:lnSpc>
                <a:spcPct val="100000"/>
              </a:lnSpc>
            </a:pPr>
            <a:r>
              <a:rPr lang="en-US" dirty="0">
                <a:latin typeface="Franklin Gothic Book" panose="020B0503020102020204" pitchFamily="34" charset="0"/>
                <a:cs typeface="Segoe UI" panose="020B0502040204020203" pitchFamily="34" charset="0"/>
              </a:rPr>
              <a:t>Methodology</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454" y="143599"/>
            <a:ext cx="1097280" cy="1097280"/>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D493C04E-05F6-49A9-BC7C-88247435EAA9}"/>
                  </a:ext>
                </a:extLst>
              </p:cNvPr>
              <p:cNvSpPr txBox="1">
                <a:spLocks/>
              </p:cNvSpPr>
              <p:nvPr/>
            </p:nvSpPr>
            <p:spPr>
              <a:xfrm>
                <a:off x="467932" y="1826467"/>
                <a:ext cx="5470251" cy="36148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0"/>
                  </a:spcBef>
                  <a:buFont typeface="Arial" panose="020B0604020202020204" pitchFamily="34" charset="0"/>
                  <a:buNone/>
                </a:pPr>
                <a:r>
                  <a:rPr lang="en-US" sz="2000" b="1" dirty="0">
                    <a:latin typeface="Segoe UI" panose="020B0502040204020203" pitchFamily="34" charset="0"/>
                    <a:cs typeface="Segoe UI" panose="020B0502040204020203" pitchFamily="34" charset="0"/>
                  </a:rPr>
                  <a:t>Clustering:</a:t>
                </a:r>
              </a:p>
              <a:p>
                <a:pPr>
                  <a:lnSpc>
                    <a:spcPct val="170000"/>
                  </a:lnSpc>
                  <a:spcBef>
                    <a:spcPts val="0"/>
                  </a:spcBef>
                </a:pPr>
                <a:r>
                  <a:rPr lang="en-US" sz="2000" dirty="0">
                    <a:latin typeface="Segoe UI" panose="020B0502040204020203" pitchFamily="34" charset="0"/>
                    <a:cs typeface="Segoe UI" panose="020B0502040204020203" pitchFamily="34" charset="0"/>
                  </a:rPr>
                  <a:t>Based on the selected features</a:t>
                </a:r>
              </a:p>
              <a:p>
                <a:pPr>
                  <a:lnSpc>
                    <a:spcPct val="170000"/>
                  </a:lnSpc>
                  <a:spcBef>
                    <a:spcPts val="0"/>
                  </a:spcBef>
                </a:pPr>
                <a:r>
                  <a:rPr lang="en-US" sz="2000" dirty="0">
                    <a:latin typeface="Segoe UI" panose="020B0502040204020203" pitchFamily="34" charset="0"/>
                    <a:cs typeface="Segoe UI" panose="020B0502040204020203" pitchFamily="34" charset="0"/>
                  </a:rPr>
                  <a:t>Exploring number of clusters from 1 to 10</a:t>
                </a:r>
              </a:p>
              <a:p>
                <a:pPr>
                  <a:lnSpc>
                    <a:spcPct val="170000"/>
                  </a:lnSpc>
                  <a:spcBef>
                    <a:spcPts val="0"/>
                  </a:spcBef>
                </a:pPr>
                <a:r>
                  <a:rPr lang="en-US" sz="2000" dirty="0">
                    <a:latin typeface="Segoe UI" panose="020B0502040204020203" pitchFamily="34" charset="0"/>
                    <a:cs typeface="Segoe UI" panose="020B0502040204020203" pitchFamily="34" charset="0"/>
                  </a:rPr>
                  <a:t>Elbow Method to select best </a:t>
                </a:r>
                <a14:m>
                  <m:oMath xmlns:m="http://schemas.openxmlformats.org/officeDocument/2006/math">
                    <m:r>
                      <a:rPr lang="en-US" sz="2000" b="0" i="1" smtClean="0">
                        <a:latin typeface="Cambria Math" panose="02040503050406030204" pitchFamily="18" charset="0"/>
                        <a:cs typeface="Segoe UI" panose="020B0502040204020203" pitchFamily="34" charset="0"/>
                      </a:rPr>
                      <m:t>𝑘</m:t>
                    </m:r>
                  </m:oMath>
                </a14:m>
                <a:endParaRPr lang="en-US" sz="2000" dirty="0">
                  <a:latin typeface="Segoe UI" panose="020B0502040204020203" pitchFamily="34" charset="0"/>
                  <a:cs typeface="Segoe UI" panose="020B0502040204020203" pitchFamily="34" charset="0"/>
                </a:endParaRPr>
              </a:p>
              <a:p>
                <a:pPr>
                  <a:lnSpc>
                    <a:spcPct val="170000"/>
                  </a:lnSpc>
                  <a:spcBef>
                    <a:spcPts val="0"/>
                  </a:spcBef>
                </a:pPr>
                <a:r>
                  <a:rPr lang="en-US" sz="2000" dirty="0">
                    <a:latin typeface="Segoe UI" panose="020B0502040204020203" pitchFamily="34" charset="0"/>
                    <a:cs typeface="Segoe UI" panose="020B0502040204020203" pitchFamily="34" charset="0"/>
                  </a:rPr>
                  <a:t>Final clustering model: best number of clusters</a:t>
                </a:r>
              </a:p>
            </p:txBody>
          </p:sp>
        </mc:Choice>
        <mc:Fallback>
          <p:sp>
            <p:nvSpPr>
              <p:cNvPr id="6" name="Content Placeholder 2">
                <a:extLst>
                  <a:ext uri="{FF2B5EF4-FFF2-40B4-BE49-F238E27FC236}">
                    <a16:creationId xmlns:a16="http://schemas.microsoft.com/office/drawing/2014/main" id="{D493C04E-05F6-49A9-BC7C-88247435EAA9}"/>
                  </a:ext>
                </a:extLst>
              </p:cNvPr>
              <p:cNvSpPr txBox="1">
                <a:spLocks noRot="1" noChangeAspect="1" noMove="1" noResize="1" noEditPoints="1" noAdjustHandles="1" noChangeArrowheads="1" noChangeShapeType="1" noTextEdit="1"/>
              </p:cNvSpPr>
              <p:nvPr/>
            </p:nvSpPr>
            <p:spPr>
              <a:xfrm>
                <a:off x="467932" y="1826467"/>
                <a:ext cx="5470251" cy="3614858"/>
              </a:xfrm>
              <a:prstGeom prst="rect">
                <a:avLst/>
              </a:prstGeom>
              <a:blipFill>
                <a:blip r:embed="rId5"/>
                <a:stretch>
                  <a:fillRect l="-122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DDD8149-0DF4-4EC2-962F-0F14CAF4E9A4}"/>
              </a:ext>
            </a:extLst>
          </p:cNvPr>
          <p:cNvPicPr>
            <a:picLocks noChangeAspect="1"/>
          </p:cNvPicPr>
          <p:nvPr/>
        </p:nvPicPr>
        <p:blipFill>
          <a:blip r:embed="rId6"/>
          <a:stretch>
            <a:fillRect/>
          </a:stretch>
        </p:blipFill>
        <p:spPr>
          <a:xfrm>
            <a:off x="5805372" y="1427221"/>
            <a:ext cx="6147103" cy="4136466"/>
          </a:xfrm>
          <a:prstGeom prst="rect">
            <a:avLst/>
          </a:prstGeom>
        </p:spPr>
      </p:pic>
    </p:spTree>
    <p:extLst>
      <p:ext uri="{BB962C8B-B14F-4D97-AF65-F5344CB8AC3E}">
        <p14:creationId xmlns:p14="http://schemas.microsoft.com/office/powerpoint/2010/main" val="106768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412239" y="-42744"/>
            <a:ext cx="5406902" cy="1469965"/>
          </a:xfrm>
        </p:spPr>
        <p:txBody>
          <a:bodyPr anchor="ctr">
            <a:normAutofit/>
          </a:bodyPr>
          <a:lstStyle/>
          <a:p>
            <a:pPr>
              <a:lnSpc>
                <a:spcPct val="100000"/>
              </a:lnSpc>
            </a:pPr>
            <a:r>
              <a:rPr lang="en-US" dirty="0">
                <a:latin typeface="Franklin Gothic Book" panose="020B0503020102020204" pitchFamily="34" charset="0"/>
                <a:cs typeface="Segoe UI" panose="020B0502040204020203" pitchFamily="34" charset="0"/>
              </a:rPr>
              <a:t>Methodology</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454" y="143599"/>
            <a:ext cx="1097280" cy="1097280"/>
          </a:xfrm>
          <a:prstGeom prst="rect">
            <a:avLst/>
          </a:prstGeom>
        </p:spPr>
      </p:pic>
      <p:sp>
        <p:nvSpPr>
          <p:cNvPr id="6" name="Content Placeholder 2">
            <a:extLst>
              <a:ext uri="{FF2B5EF4-FFF2-40B4-BE49-F238E27FC236}">
                <a16:creationId xmlns:a16="http://schemas.microsoft.com/office/drawing/2014/main" id="{D493C04E-05F6-49A9-BC7C-88247435EAA9}"/>
              </a:ext>
            </a:extLst>
          </p:cNvPr>
          <p:cNvSpPr txBox="1">
            <a:spLocks/>
          </p:cNvSpPr>
          <p:nvPr/>
        </p:nvSpPr>
        <p:spPr>
          <a:xfrm>
            <a:off x="332704" y="1427221"/>
            <a:ext cx="11683285" cy="146996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0"/>
              </a:spcBef>
              <a:buNone/>
            </a:pPr>
            <a:r>
              <a:rPr lang="en-US" sz="2000" b="1" dirty="0">
                <a:latin typeface="Segoe UI" panose="020B0502040204020203" pitchFamily="34" charset="0"/>
                <a:cs typeface="Segoe UI" panose="020B0502040204020203" pitchFamily="34" charset="0"/>
              </a:rPr>
              <a:t>Scoring Clusters:</a:t>
            </a:r>
          </a:p>
          <a:p>
            <a:pPr marL="0" indent="0">
              <a:lnSpc>
                <a:spcPct val="170000"/>
              </a:lnSpc>
              <a:spcBef>
                <a:spcPts val="0"/>
              </a:spcBef>
              <a:buNone/>
            </a:pPr>
            <a:r>
              <a:rPr lang="en-US" sz="1800" dirty="0">
                <a:latin typeface="Segoe UI" panose="020B0502040204020203" pitchFamily="34" charset="0"/>
                <a:cs typeface="Segoe UI" panose="020B0502040204020203" pitchFamily="34" charset="0"/>
              </a:rPr>
              <a:t>Score = #of restaurants + #of colleges + #of universities + #of shops + #of tourism </a:t>
            </a:r>
            <a:r>
              <a:rPr lang="en-US" sz="1800" b="1" dirty="0">
                <a:latin typeface="Segoe UI" panose="020B0502040204020203" pitchFamily="34" charset="0"/>
                <a:cs typeface="Segoe UI" panose="020B0502040204020203" pitchFamily="34" charset="0"/>
              </a:rPr>
              <a:t>– 2*#of Chinese restaurants</a:t>
            </a:r>
          </a:p>
          <a:p>
            <a:pPr marL="0" indent="0">
              <a:lnSpc>
                <a:spcPct val="170000"/>
              </a:lnSpc>
              <a:spcBef>
                <a:spcPts val="0"/>
              </a:spcBef>
              <a:buNone/>
            </a:pPr>
            <a:r>
              <a:rPr lang="en-US" sz="1800" b="1" dirty="0">
                <a:latin typeface="Segoe UI" panose="020B0502040204020203" pitchFamily="34" charset="0"/>
                <a:cs typeface="Segoe UI" panose="020B0502040204020203" pitchFamily="34" charset="0"/>
              </a:rPr>
              <a:t>Cluster 4 has the highest score!</a:t>
            </a:r>
          </a:p>
        </p:txBody>
      </p:sp>
      <p:pic>
        <p:nvPicPr>
          <p:cNvPr id="9" name="Picture 8">
            <a:extLst>
              <a:ext uri="{FF2B5EF4-FFF2-40B4-BE49-F238E27FC236}">
                <a16:creationId xmlns:a16="http://schemas.microsoft.com/office/drawing/2014/main" id="{F8B91E78-A176-4D82-985D-DA11044206D9}"/>
              </a:ext>
            </a:extLst>
          </p:cNvPr>
          <p:cNvPicPr>
            <a:picLocks noChangeAspect="1"/>
          </p:cNvPicPr>
          <p:nvPr/>
        </p:nvPicPr>
        <p:blipFill>
          <a:blip r:embed="rId5"/>
          <a:stretch>
            <a:fillRect/>
          </a:stretch>
        </p:blipFill>
        <p:spPr>
          <a:xfrm>
            <a:off x="332704" y="2897186"/>
            <a:ext cx="11106150" cy="3409950"/>
          </a:xfrm>
          <a:prstGeom prst="rect">
            <a:avLst/>
          </a:prstGeom>
        </p:spPr>
      </p:pic>
    </p:spTree>
    <p:extLst>
      <p:ext uri="{BB962C8B-B14F-4D97-AF65-F5344CB8AC3E}">
        <p14:creationId xmlns:p14="http://schemas.microsoft.com/office/powerpoint/2010/main" val="27915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1234529" y="104963"/>
            <a:ext cx="5406902" cy="1283622"/>
          </a:xfrm>
        </p:spPr>
        <p:txBody>
          <a:bodyPr anchor="ctr">
            <a:normAutofit/>
          </a:bodyPr>
          <a:lstStyle/>
          <a:p>
            <a:r>
              <a:rPr lang="en-US" dirty="0">
                <a:latin typeface="Franklin Gothic Book" panose="020B0503020102020204" pitchFamily="34" charset="0"/>
                <a:cs typeface="Segoe UI" panose="020B0502040204020203" pitchFamily="34" charset="0"/>
              </a:rPr>
              <a:t>Results</a:t>
            </a:r>
          </a:p>
        </p:txBody>
      </p:sp>
      <p:sp>
        <p:nvSpPr>
          <p:cNvPr id="3" name="Content Placeholder 2">
            <a:extLst>
              <a:ext uri="{FF2B5EF4-FFF2-40B4-BE49-F238E27FC236}">
                <a16:creationId xmlns:a16="http://schemas.microsoft.com/office/drawing/2014/main" id="{89B4E0E8-07C8-4A23-99E2-20D6DFD6FA7A}"/>
              </a:ext>
            </a:extLst>
          </p:cNvPr>
          <p:cNvSpPr>
            <a:spLocks noGrp="1"/>
          </p:cNvSpPr>
          <p:nvPr>
            <p:ph idx="1"/>
          </p:nvPr>
        </p:nvSpPr>
        <p:spPr>
          <a:xfrm>
            <a:off x="2257215" y="4352917"/>
            <a:ext cx="5406902" cy="1688746"/>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Refer to the notes section below for guidelines on this topic.</a:t>
            </a: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6" y="104963"/>
            <a:ext cx="1097280" cy="1097280"/>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pic>
        <p:nvPicPr>
          <p:cNvPr id="6" name="Picture 5">
            <a:extLst>
              <a:ext uri="{FF2B5EF4-FFF2-40B4-BE49-F238E27FC236}">
                <a16:creationId xmlns:a16="http://schemas.microsoft.com/office/drawing/2014/main" id="{4337F16C-F66B-4711-9422-A537DF336BA5}"/>
              </a:ext>
            </a:extLst>
          </p:cNvPr>
          <p:cNvPicPr>
            <a:picLocks noChangeAspect="1"/>
          </p:cNvPicPr>
          <p:nvPr/>
        </p:nvPicPr>
        <p:blipFill>
          <a:blip r:embed="rId6"/>
          <a:stretch>
            <a:fillRect/>
          </a:stretch>
        </p:blipFill>
        <p:spPr>
          <a:xfrm>
            <a:off x="325242" y="1913617"/>
            <a:ext cx="8392172" cy="4749464"/>
          </a:xfrm>
          <a:prstGeom prst="rect">
            <a:avLst/>
          </a:prstGeom>
        </p:spPr>
      </p:pic>
      <p:sp>
        <p:nvSpPr>
          <p:cNvPr id="9" name="Content Placeholder 2">
            <a:extLst>
              <a:ext uri="{FF2B5EF4-FFF2-40B4-BE49-F238E27FC236}">
                <a16:creationId xmlns:a16="http://schemas.microsoft.com/office/drawing/2014/main" id="{3D1489E2-E260-4E9D-8EB3-38F170AC9D7D}"/>
              </a:ext>
            </a:extLst>
          </p:cNvPr>
          <p:cNvSpPr txBox="1">
            <a:spLocks/>
          </p:cNvSpPr>
          <p:nvPr/>
        </p:nvSpPr>
        <p:spPr>
          <a:xfrm>
            <a:off x="370316" y="1342279"/>
            <a:ext cx="7144504" cy="6076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0"/>
              </a:spcBef>
              <a:buNone/>
            </a:pPr>
            <a:r>
              <a:rPr lang="en-US" sz="2000" b="1" dirty="0">
                <a:latin typeface="Segoe UI" panose="020B0502040204020203" pitchFamily="34" charset="0"/>
                <a:cs typeface="Segoe UI" panose="020B0502040204020203" pitchFamily="34" charset="0"/>
              </a:rPr>
              <a:t>Check the distribution of venues in Cluster 4:</a:t>
            </a:r>
            <a:endParaRPr lang="en-US" sz="1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63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1634</TotalTime>
  <Words>1801</Words>
  <Application>Microsoft Office PowerPoint</Application>
  <PresentationFormat>Widescreen</PresentationFormat>
  <Paragraphs>148</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Cambria Math</vt:lpstr>
      <vt:lpstr>Franklin Gothic Book</vt:lpstr>
      <vt:lpstr>Segoe UI</vt:lpstr>
      <vt:lpstr>Office Theme</vt:lpstr>
      <vt:lpstr>The Battle of Neighborhoods:  Starting a Chinese Restaurant in Seattle</vt:lpstr>
      <vt:lpstr>PowerPoint Presentation</vt:lpstr>
      <vt:lpstr>Data Acquisition</vt:lpstr>
      <vt:lpstr>Slide 3</vt:lpstr>
      <vt:lpstr>EDA</vt:lpstr>
      <vt:lpstr>Methodology</vt:lpstr>
      <vt:lpstr>Methodology</vt:lpstr>
      <vt:lpstr>Methodology</vt:lpstr>
      <vt:lpstr>Results</vt:lpstr>
      <vt:lpstr>Results</vt:lpstr>
      <vt:lpstr>Conclusion &amp; 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Starting a Chinese Restaurant in Seattle</dc:title>
  <dc:creator>Yang Jing</dc:creator>
  <cp:lastModifiedBy>Yang Jing</cp:lastModifiedBy>
  <cp:revision>22</cp:revision>
  <dcterms:created xsi:type="dcterms:W3CDTF">2021-03-18T01:29:26Z</dcterms:created>
  <dcterms:modified xsi:type="dcterms:W3CDTF">2021-03-19T04:43:52Z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